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405" r:id="rId3"/>
    <p:sldId id="406" r:id="rId4"/>
    <p:sldId id="407" r:id="rId5"/>
    <p:sldId id="389" r:id="rId6"/>
    <p:sldId id="387" r:id="rId7"/>
    <p:sldId id="392" r:id="rId8"/>
    <p:sldId id="394" r:id="rId9"/>
    <p:sldId id="391" r:id="rId10"/>
    <p:sldId id="409" r:id="rId11"/>
    <p:sldId id="398" r:id="rId12"/>
    <p:sldId id="399" r:id="rId13"/>
    <p:sldId id="396" r:id="rId14"/>
    <p:sldId id="397" r:id="rId15"/>
    <p:sldId id="401" r:id="rId16"/>
    <p:sldId id="402" r:id="rId17"/>
    <p:sldId id="395" r:id="rId18"/>
    <p:sldId id="404" r:id="rId19"/>
    <p:sldId id="411" r:id="rId20"/>
    <p:sldId id="413" r:id="rId21"/>
    <p:sldId id="412" r:id="rId22"/>
    <p:sldId id="383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9B5"/>
    <a:srgbClr val="768FC8"/>
    <a:srgbClr val="90C968"/>
    <a:srgbClr val="50A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/>
    <p:restoredTop sz="96448" autoAdjust="0"/>
  </p:normalViewPr>
  <p:slideViewPr>
    <p:cSldViewPr>
      <p:cViewPr varScale="1">
        <p:scale>
          <a:sx n="95" d="100"/>
          <a:sy n="95" d="100"/>
        </p:scale>
        <p:origin x="-906" y="-90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US\Desktop\&#1069;&#1087;&#1080;&#1094;&#1077;&#1085;&#1090;&#1088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US\Desktop\&#1069;&#1087;&#1080;&#1094;&#1077;&#1085;&#1090;&#1088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US\Desktop\&#1069;&#1087;&#1080;&#1094;&#1077;&#1085;&#1090;&#1088;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US\Desktop\&#1069;&#1087;&#1080;&#1094;&#1077;&#1085;&#1090;&#1088;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666666666666671E-2"/>
          <c:y val="0.1943288859725868"/>
          <c:w val="0.93888888888888966"/>
          <c:h val="0.75474518810148838"/>
        </c:manualLayout>
      </c:layout>
      <c:pie3DChart>
        <c:varyColors val="1"/>
        <c:ser>
          <c:idx val="0"/>
          <c:order val="0"/>
          <c:tx>
            <c:strRef>
              <c:f>Лист1!$E$5</c:f>
              <c:strCache>
                <c:ptCount val="1"/>
              </c:strCache>
            </c:strRef>
          </c:tx>
          <c:explosion val="26"/>
          <c:dPt>
            <c:idx val="0"/>
            <c:bubble3D val="0"/>
            <c:explosion val="14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80-49F2-AB50-7945F99B9DB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80-49F2-AB50-7945F99B9DB2}"/>
              </c:ext>
            </c:extLst>
          </c:dPt>
          <c:cat>
            <c:numRef>
              <c:f>Лист1!$D$6:$D$7</c:f>
              <c:numCache>
                <c:formatCode>General</c:formatCode>
                <c:ptCount val="2"/>
              </c:numCache>
            </c:numRef>
          </c:cat>
          <c:val>
            <c:numRef>
              <c:f>Лист1!$E$6:$E$7</c:f>
              <c:numCache>
                <c:formatCode>General</c:formatCode>
                <c:ptCount val="2"/>
                <c:pt idx="0">
                  <c:v>65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080-49F2-AB50-7945F99B9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Лист1!$E$18</c:f>
              <c:strCache>
                <c:ptCount val="1"/>
              </c:strCache>
            </c:strRef>
          </c:tx>
          <c:explosion val="25"/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82-47EE-A936-ECC94611896E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82-47EE-A936-ECC94611896E}"/>
              </c:ext>
            </c:extLst>
          </c:dPt>
          <c:cat>
            <c:numRef>
              <c:f>Лист1!$D$19:$D$21</c:f>
              <c:numCache>
                <c:formatCode>General</c:formatCode>
                <c:ptCount val="3"/>
              </c:numCache>
            </c:numRef>
          </c:cat>
          <c:val>
            <c:numRef>
              <c:f>Лист1!$E$19:$E$21</c:f>
              <c:numCache>
                <c:formatCode>General</c:formatCode>
                <c:ptCount val="3"/>
                <c:pt idx="1">
                  <c:v>80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382-47EE-A936-ECC946118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b="0" dirty="0">
                <a:latin typeface="Arial Narrow" panose="020B0606020202030204" pitchFamily="34" charset="0"/>
              </a:rPr>
              <a:t>Экономия </a:t>
            </a:r>
            <a:r>
              <a:rPr lang="ru-RU" sz="1600" b="0" baseline="0" dirty="0" smtClean="0">
                <a:latin typeface="Arial Narrow" panose="020B0606020202030204" pitchFamily="34" charset="0"/>
              </a:rPr>
              <a:t> огнезащитной краски в примере 1</a:t>
            </a:r>
            <a:endParaRPr lang="ru-RU" sz="1600" b="0" dirty="0">
              <a:latin typeface="Arial Narrow" panose="020B0606020202030204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99C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D1-41C0-957F-20DDB45A7A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ИТОГ!$L$6:$L$7</c:f>
              <c:numCache>
                <c:formatCode>#,##0</c:formatCode>
                <c:ptCount val="2"/>
                <c:pt idx="0">
                  <c:v>89620.129086000015</c:v>
                </c:pt>
                <c:pt idx="1">
                  <c:v>66745.727814000013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D1-41C0-957F-20DDB45A7A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134080"/>
        <c:axId val="97145600"/>
      </c:barChart>
      <c:catAx>
        <c:axId val="97134080"/>
        <c:scaling>
          <c:orientation val="minMax"/>
        </c:scaling>
        <c:delete val="1"/>
        <c:axPos val="b"/>
        <c:majorTickMark val="none"/>
        <c:minorTickMark val="none"/>
        <c:tickLblPos val="nextTo"/>
        <c:crossAx val="97145600"/>
        <c:crosses val="autoZero"/>
        <c:auto val="1"/>
        <c:lblAlgn val="ctr"/>
        <c:lblOffset val="100"/>
        <c:noMultiLvlLbl val="0"/>
      </c:catAx>
      <c:valAx>
        <c:axId val="9714560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71340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ru-RU" sz="1600" b="0" i="0" baseline="0" dirty="0" smtClean="0">
                <a:effectLst/>
                <a:latin typeface="Arial Narrow" panose="020B0606020202030204" pitchFamily="34" charset="0"/>
              </a:rPr>
              <a:t>Экономия  огнезащитной краски в примере 2</a:t>
            </a:r>
            <a:endParaRPr lang="ru-RU" sz="1600" b="0" dirty="0">
              <a:effectLst/>
              <a:latin typeface="Arial Narrow" panose="020B060602020203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1083099906629318E-2"/>
          <c:y val="0.29373685271421995"/>
          <c:w val="0.91783380018674132"/>
          <c:h val="0.616008807066326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F2-4502-AD96-81D193879AC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F2-4502-AD96-81D193879A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ИТОГ!$L$16:$L$17</c:f>
              <c:numCache>
                <c:formatCode>#,##0</c:formatCode>
                <c:ptCount val="2"/>
                <c:pt idx="0">
                  <c:v>49947.551479000009</c:v>
                </c:pt>
                <c:pt idx="1">
                  <c:v>31686.040183000001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F2-4502-AD96-81D193879A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7170560"/>
        <c:axId val="97182464"/>
      </c:barChart>
      <c:catAx>
        <c:axId val="97170560"/>
        <c:scaling>
          <c:orientation val="minMax"/>
        </c:scaling>
        <c:delete val="1"/>
        <c:axPos val="b"/>
        <c:majorTickMark val="none"/>
        <c:minorTickMark val="none"/>
        <c:tickLblPos val="nextTo"/>
        <c:crossAx val="97182464"/>
        <c:crosses val="autoZero"/>
        <c:auto val="1"/>
        <c:lblAlgn val="ctr"/>
        <c:lblOffset val="100"/>
        <c:noMultiLvlLbl val="0"/>
      </c:catAx>
      <c:valAx>
        <c:axId val="9718246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71705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Экономика</a:t>
            </a: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35944558542092031"/>
          <c:y val="0.11970033176784868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99C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F1-471B-939A-F5F1BD44E4C3}"/>
              </c:ext>
            </c:extLst>
          </c:dPt>
          <c:dLbls>
            <c:delete val="1"/>
          </c:dLbls>
          <c:val>
            <c:numRef>
              <c:f>ИТОГ!$L$6:$L$7</c:f>
              <c:numCache>
                <c:formatCode>#,##0</c:formatCode>
                <c:ptCount val="2"/>
                <c:pt idx="0">
                  <c:v>89620.129086000015</c:v>
                </c:pt>
                <c:pt idx="1">
                  <c:v>66745.727814000013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BF1-471B-939A-F5F1BD44E4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344128"/>
        <c:axId val="97345920"/>
      </c:barChart>
      <c:catAx>
        <c:axId val="97344128"/>
        <c:scaling>
          <c:orientation val="minMax"/>
        </c:scaling>
        <c:delete val="1"/>
        <c:axPos val="b"/>
        <c:majorTickMark val="none"/>
        <c:minorTickMark val="none"/>
        <c:tickLblPos val="nextTo"/>
        <c:crossAx val="97345920"/>
        <c:crosses val="autoZero"/>
        <c:auto val="1"/>
        <c:lblAlgn val="ctr"/>
        <c:lblOffset val="100"/>
        <c:noMultiLvlLbl val="0"/>
      </c:catAx>
      <c:valAx>
        <c:axId val="9734592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73441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Экономический анализ</a:t>
            </a:r>
            <a:endParaRPr lang="ru-RU" sz="1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23036656687082041"/>
          <c:y val="0.13217206958999581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99C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F1-471B-939A-F5F1BD44E4C3}"/>
              </c:ext>
            </c:extLst>
          </c:dPt>
          <c:dLbls>
            <c:delete val="1"/>
          </c:dLbls>
          <c:val>
            <c:numRef>
              <c:f>ИТОГ!$L$6:$L$7</c:f>
              <c:numCache>
                <c:formatCode>#,##0</c:formatCode>
                <c:ptCount val="2"/>
                <c:pt idx="0">
                  <c:v>89620.129086000015</c:v>
                </c:pt>
                <c:pt idx="1">
                  <c:v>66745.727814000013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BF1-471B-939A-F5F1BD44E4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420032"/>
        <c:axId val="97421568"/>
      </c:barChart>
      <c:catAx>
        <c:axId val="97420032"/>
        <c:scaling>
          <c:orientation val="minMax"/>
        </c:scaling>
        <c:delete val="1"/>
        <c:axPos val="b"/>
        <c:majorTickMark val="none"/>
        <c:minorTickMark val="none"/>
        <c:tickLblPos val="nextTo"/>
        <c:crossAx val="97421568"/>
        <c:crosses val="autoZero"/>
        <c:auto val="1"/>
        <c:lblAlgn val="ctr"/>
        <c:lblOffset val="100"/>
        <c:noMultiLvlLbl val="0"/>
      </c:catAx>
      <c:valAx>
        <c:axId val="9742156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74200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Лист1!$C$5</c:f>
              <c:strCache>
                <c:ptCount val="1"/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Лист1!$B$6:$B$7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Лист1!$C$6:$C$7</c:f>
              <c:numCache>
                <c:formatCode>General</c:formatCode>
                <c:ptCount val="2"/>
                <c:pt idx="0">
                  <c:v>10600</c:v>
                </c:pt>
                <c:pt idx="1">
                  <c:v>6600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AC-48AB-9FA2-E62CB24AFF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97457280"/>
        <c:axId val="97464704"/>
      </c:barChart>
      <c:catAx>
        <c:axId val="9745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464704"/>
        <c:crosses val="autoZero"/>
        <c:auto val="1"/>
        <c:lblAlgn val="ctr"/>
        <c:lblOffset val="100"/>
        <c:noMultiLvlLbl val="0"/>
      </c:catAx>
      <c:valAx>
        <c:axId val="97464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745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121B9-CE75-428F-A253-4324B16ACED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18BCA-FCBB-4AE6-9A3F-CD9381B41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6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8BCA-FCBB-4AE6-9A3F-CD9381B417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45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8BCA-FCBB-4AE6-9A3F-CD9381B4174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389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8BCA-FCBB-4AE6-9A3F-CD9381B4174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80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8BCA-FCBB-4AE6-9A3F-CD9381B4174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0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8BCA-FCBB-4AE6-9A3F-CD9381B4174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681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8BCA-FCBB-4AE6-9A3F-CD9381B4174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39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8BCA-FCBB-4AE6-9A3F-CD9381B4174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681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8BCA-FCBB-4AE6-9A3F-CD9381B4174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921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0250" indent="-279400" defTabSz="950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5538" indent="-223838" defTabSz="950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6388" indent="-223838" defTabSz="950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5650" indent="-223838" defTabSz="950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2850" indent="-223838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0050" indent="-223838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7250" indent="-223838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4450" indent="-223838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1D4F34-5868-4185-A873-99390A6F3AC7}" type="slidenum">
              <a:rPr lang="ru-RU" altLang="ru-RU" sz="1300"/>
              <a:pPr eaLnBrk="1" hangingPunct="1">
                <a:spcBef>
                  <a:spcPct val="0"/>
                </a:spcBef>
              </a:pPr>
              <a:t>19</a:t>
            </a:fld>
            <a:endParaRPr lang="ru-RU" altLang="ru-RU" sz="1300"/>
          </a:p>
        </p:txBody>
      </p:sp>
    </p:spTree>
    <p:extLst>
      <p:ext uri="{BB962C8B-B14F-4D97-AF65-F5344CB8AC3E}">
        <p14:creationId xmlns:p14="http://schemas.microsoft.com/office/powerpoint/2010/main" val="1356288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0250" indent="-279400" defTabSz="950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5538" indent="-223838" defTabSz="950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6388" indent="-223838" defTabSz="950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5650" indent="-223838" defTabSz="950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2850" indent="-223838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0050" indent="-223838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7250" indent="-223838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4450" indent="-223838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E3D0B9-ABE8-4C1B-A4F2-483EC01DE8BD}" type="slidenum">
              <a:rPr lang="ru-RU" altLang="ru-RU" sz="1300"/>
              <a:pPr eaLnBrk="1" hangingPunct="1">
                <a:spcBef>
                  <a:spcPct val="0"/>
                </a:spcBef>
              </a:pPr>
              <a:t>20</a:t>
            </a:fld>
            <a:endParaRPr lang="ru-RU" altLang="ru-RU" sz="1300"/>
          </a:p>
        </p:txBody>
      </p:sp>
    </p:spTree>
    <p:extLst>
      <p:ext uri="{BB962C8B-B14F-4D97-AF65-F5344CB8AC3E}">
        <p14:creationId xmlns:p14="http://schemas.microsoft.com/office/powerpoint/2010/main" val="1942640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0250" indent="-279400" defTabSz="950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5538" indent="-223838" defTabSz="950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6388" indent="-223838" defTabSz="950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5650" indent="-223838" defTabSz="950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2850" indent="-223838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0050" indent="-223838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7250" indent="-223838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4450" indent="-223838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34C44-D58C-4049-9C65-ED631290D758}" type="slidenum">
              <a:rPr lang="ru-RU" altLang="ru-RU" sz="1300"/>
              <a:pPr eaLnBrk="1" hangingPunct="1">
                <a:spcBef>
                  <a:spcPct val="0"/>
                </a:spcBef>
              </a:pPr>
              <a:t>21</a:t>
            </a:fld>
            <a:endParaRPr lang="ru-RU" altLang="ru-RU" sz="1300"/>
          </a:p>
        </p:txBody>
      </p:sp>
    </p:spTree>
    <p:extLst>
      <p:ext uri="{BB962C8B-B14F-4D97-AF65-F5344CB8AC3E}">
        <p14:creationId xmlns:p14="http://schemas.microsoft.com/office/powerpoint/2010/main" val="1849643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8BCA-FCBB-4AE6-9A3F-CD9381B417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83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8BCA-FCBB-4AE6-9A3F-CD9381B4174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55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8BCA-FCBB-4AE6-9A3F-CD9381B417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8BCA-FCBB-4AE6-9A3F-CD9381B4174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672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8BCA-FCBB-4AE6-9A3F-CD9381B4174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79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8BCA-FCBB-4AE6-9A3F-CD9381B4174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96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8BCA-FCBB-4AE6-9A3F-CD9381B4174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687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8BCA-FCBB-4AE6-9A3F-CD9381B4174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5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on_first_16x9_ru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611560" y="1851670"/>
            <a:ext cx="784887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51670"/>
            <a:ext cx="7848872" cy="1656184"/>
          </a:xfrm>
        </p:spPr>
        <p:txBody>
          <a:bodyPr lIns="180000" tIns="108000" rIns="180000" bIns="108000">
            <a:noAutofit/>
          </a:bodyPr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9632" y="4011910"/>
            <a:ext cx="6400800" cy="792088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2F9E-75B6-4809-931F-CB904AF19F8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DA50-4BA1-41FD-9163-9D5578CF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2F9E-75B6-4809-931F-CB904AF19F8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DA50-4BA1-41FD-9163-9D5578CF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on_inside_16x9_ru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139136" cy="421555"/>
          </a:xfrm>
        </p:spPr>
        <p:txBody>
          <a:bodyPr>
            <a:normAutofit/>
          </a:bodyPr>
          <a:lstStyle>
            <a:lvl1pPr algn="l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457200" y="627534"/>
            <a:ext cx="7139136" cy="1116"/>
          </a:xfrm>
          <a:prstGeom prst="line">
            <a:avLst/>
          </a:prstGeom>
          <a:ln w="25400">
            <a:solidFill>
              <a:srgbClr val="7E8B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467544" y="987574"/>
            <a:ext cx="8208000" cy="345638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on_last_16x9_ru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2F9E-75B6-4809-931F-CB904AF19F8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DA50-4BA1-41FD-9163-9D5578CF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2F9E-75B6-4809-931F-CB904AF19F8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DA50-4BA1-41FD-9163-9D5578CF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2F9E-75B6-4809-931F-CB904AF19F8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DA50-4BA1-41FD-9163-9D5578CF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2F9E-75B6-4809-931F-CB904AF19F8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DA50-4BA1-41FD-9163-9D5578CF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2F9E-75B6-4809-931F-CB904AF19F8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DA50-4BA1-41FD-9163-9D5578CF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2F9E-75B6-4809-931F-CB904AF19F8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DA50-4BA1-41FD-9163-9D5578CF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42F9E-75B6-4809-931F-CB904AF19F8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5DA50-4BA1-41FD-9163-9D5578CF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51670"/>
            <a:ext cx="8532440" cy="1656184"/>
          </a:xfrm>
        </p:spPr>
        <p:txBody>
          <a:bodyPr>
            <a:normAutofit fontScale="90000"/>
          </a:bodyPr>
          <a:lstStyle/>
          <a:p>
            <a:r>
              <a:rPr lang="ru-RU" sz="3200" b="0" dirty="0"/>
              <a:t>Оптимизация решений по огнезащите стальных </a:t>
            </a:r>
            <a:r>
              <a:rPr lang="ru-RU" sz="3200" b="0" dirty="0" smtClean="0"/>
              <a:t>конструкций</a:t>
            </a:r>
            <a:br>
              <a:rPr lang="ru-RU" sz="3200" b="0" dirty="0" smtClean="0"/>
            </a:br>
            <a:r>
              <a:rPr lang="ru-RU" sz="2000" b="0" dirty="0" smtClean="0"/>
              <a:t>Калафат Константин Валерьевич</a:t>
            </a:r>
            <a:br>
              <a:rPr lang="ru-RU" sz="2000" b="0" dirty="0" smtClean="0"/>
            </a:br>
            <a:r>
              <a:rPr lang="ru-RU" sz="2000" b="0" dirty="0" smtClean="0"/>
              <a:t>руководитель Комитета по огнезащите стальных конструкций </a:t>
            </a:r>
            <a:endParaRPr lang="ru-RU" sz="3600" b="0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508104" y="4587974"/>
            <a:ext cx="2886472" cy="360040"/>
          </a:xfrm>
          <a:prstGeom prst="rect">
            <a:avLst/>
          </a:prstGeom>
        </p:spPr>
        <p:txBody>
          <a:bodyPr/>
          <a:lstStyle/>
          <a:p>
            <a:pPr marL="342900" lvl="0" indent="-342900" algn="r">
              <a:spcBef>
                <a:spcPct val="20000"/>
              </a:spcBef>
            </a:pPr>
            <a:r>
              <a:rPr lang="en-US" sz="14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www.uscc.ua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| +38-044-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209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92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-5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400" noProof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08103" y="-2258300"/>
            <a:ext cx="20436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94883"/>
              </p:ext>
            </p:extLst>
          </p:nvPr>
        </p:nvGraphicFramePr>
        <p:xfrm>
          <a:off x="210189" y="699542"/>
          <a:ext cx="4327525" cy="2025650"/>
        </p:xfrm>
        <a:graphic>
          <a:graphicData uri="http://schemas.openxmlformats.org/drawingml/2006/table">
            <a:tbl>
              <a:tblPr/>
              <a:tblGrid>
                <a:gridCol w="941388">
                  <a:extLst>
                    <a:ext uri="{9D8B030D-6E8A-4147-A177-3AD203B41FA5}">
                      <a16:colId xmlns:a16="http://schemas.microsoft.com/office/drawing/2014/main" xmlns="" val="2854400025"/>
                    </a:ext>
                  </a:extLst>
                </a:gridCol>
                <a:gridCol w="1332191">
                  <a:extLst>
                    <a:ext uri="{9D8B030D-6E8A-4147-A177-3AD203B41FA5}">
                      <a16:colId xmlns:a16="http://schemas.microsoft.com/office/drawing/2014/main" xmlns="" val="23179333"/>
                    </a:ext>
                  </a:extLst>
                </a:gridCol>
                <a:gridCol w="993496">
                  <a:extLst>
                    <a:ext uri="{9D8B030D-6E8A-4147-A177-3AD203B41FA5}">
                      <a16:colId xmlns:a16="http://schemas.microsoft.com/office/drawing/2014/main" xmlns="" val="996503923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xmlns="" val="3724539189"/>
                    </a:ext>
                  </a:extLst>
                </a:gridCol>
              </a:tblGrid>
              <a:tr h="43815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температура, °С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kumimoji="0" lang="ru-RU" altLang="ru-RU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kumimoji="0" lang="ru-RU" altLang="ru-RU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3542575"/>
                  </a:ext>
                </a:extLst>
              </a:tr>
              <a:tr h="43815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Приведенная толщина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δ, мм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сечения,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kumimoji="0" lang="ru-RU" altLang="ru-RU" sz="1400" b="0" i="0" u="none" strike="noStrike" cap="none" normalizeH="0" baseline="-25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ru-RU" alt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/V, (м</a:t>
                      </a:r>
                      <a:r>
                        <a:rPr kumimoji="0" lang="ru-RU" altLang="ru-RU" sz="14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kumimoji="0" lang="ru-RU" alt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огнестойкости</a:t>
                      </a:r>
                      <a:endParaRPr kumimoji="0" lang="ru-RU" altLang="ru-RU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 30</a:t>
                      </a:r>
                      <a:endParaRPr kumimoji="0" lang="ru-RU" altLang="ru-RU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6401705"/>
                  </a:ext>
                </a:extLst>
              </a:tr>
              <a:tr h="473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Минимальная толщина покрытия, мм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5807210"/>
                  </a:ext>
                </a:extLst>
              </a:tr>
              <a:tr h="225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68567" marR="6856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 marL="68567" marR="6856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</a:p>
                  </a:txBody>
                  <a:tcPr marL="68567" marR="6856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</a:p>
                  </a:txBody>
                  <a:tcPr marL="68567" marR="6856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1006938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marL="68567" marR="6856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8567" marR="6856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</a:p>
                  </a:txBody>
                  <a:tcPr marL="68567" marR="6856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</a:p>
                  </a:txBody>
                  <a:tcPr marL="68567" marR="6856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8196041"/>
                  </a:ext>
                </a:extLst>
              </a:tr>
              <a:tr h="225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68567" marR="6856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</a:p>
                  </a:txBody>
                  <a:tcPr marL="68567" marR="6856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0,48</a:t>
                      </a:r>
                    </a:p>
                  </a:txBody>
                  <a:tcPr marL="68567" marR="6856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</a:p>
                  </a:txBody>
                  <a:tcPr marL="68567" marR="6856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0171050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8302" y="-985325"/>
            <a:ext cx="42886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ru-RU" sz="2000" b="1" i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Ammokote MS</a:t>
            </a:r>
            <a:r>
              <a:rPr lang="uk-UA" altLang="ru-RU" sz="2000" b="1" i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-90</a:t>
            </a:r>
            <a:r>
              <a:rPr lang="en-US" altLang="ru-RU" sz="2000" b="1" i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uk-UA" altLang="ru-RU" sz="2000" b="1" i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 i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sz="2000" b="1" i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ТОВ «Ковлар </a:t>
            </a:r>
            <a:r>
              <a:rPr lang="ru-RU" altLang="ru-RU" sz="2000" b="1" i="1" dirty="0" err="1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Груп</a:t>
            </a:r>
            <a:r>
              <a:rPr lang="ru-RU" altLang="ru-RU" sz="2000" b="1" i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» </a:t>
            </a:r>
            <a:r>
              <a:rPr lang="ru-RU" altLang="ru-RU" sz="2000" b="1" i="1" dirty="0" err="1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Україна</a:t>
            </a:r>
            <a:r>
              <a:rPr lang="uk-UA" altLang="ru-RU" sz="2000" b="1" i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)</a:t>
            </a:r>
            <a:endParaRPr lang="ru-RU" alt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489584"/>
              </p:ext>
            </p:extLst>
          </p:nvPr>
        </p:nvGraphicFramePr>
        <p:xfrm>
          <a:off x="4572000" y="3003798"/>
          <a:ext cx="4301999" cy="1928814"/>
        </p:xfrm>
        <a:graphic>
          <a:graphicData uri="http://schemas.openxmlformats.org/drawingml/2006/table">
            <a:tbl>
              <a:tblPr/>
              <a:tblGrid>
                <a:gridCol w="934354">
                  <a:extLst>
                    <a:ext uri="{9D8B030D-6E8A-4147-A177-3AD203B41FA5}">
                      <a16:colId xmlns:a16="http://schemas.microsoft.com/office/drawing/2014/main" xmlns="" val="799383862"/>
                    </a:ext>
                  </a:extLst>
                </a:gridCol>
                <a:gridCol w="1297894">
                  <a:extLst>
                    <a:ext uri="{9D8B030D-6E8A-4147-A177-3AD203B41FA5}">
                      <a16:colId xmlns:a16="http://schemas.microsoft.com/office/drawing/2014/main" xmlns="" val="3668670831"/>
                    </a:ext>
                  </a:extLst>
                </a:gridCol>
                <a:gridCol w="1016348">
                  <a:extLst>
                    <a:ext uri="{9D8B030D-6E8A-4147-A177-3AD203B41FA5}">
                      <a16:colId xmlns:a16="http://schemas.microsoft.com/office/drawing/2014/main" xmlns="" val="3461156292"/>
                    </a:ext>
                  </a:extLst>
                </a:gridCol>
                <a:gridCol w="1053403">
                  <a:extLst>
                    <a:ext uri="{9D8B030D-6E8A-4147-A177-3AD203B41FA5}">
                      <a16:colId xmlns:a16="http://schemas.microsoft.com/office/drawing/2014/main" xmlns="" val="2929665329"/>
                    </a:ext>
                  </a:extLst>
                </a:gridCol>
              </a:tblGrid>
              <a:tr h="42703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температура, °С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kumimoji="0" lang="ru-RU" altLang="ru-RU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kumimoji="0" lang="ru-RU" altLang="ru-RU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20382445"/>
                  </a:ext>
                </a:extLst>
              </a:tr>
              <a:tr h="42703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Приведенная толщина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δ, мм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сечения,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kumimoji="0" lang="ru-RU" altLang="ru-RU" sz="1400" b="0" i="0" u="none" strike="noStrike" cap="none" normalizeH="0" baseline="-25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ru-RU" alt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/V, (м</a:t>
                      </a:r>
                      <a:r>
                        <a:rPr kumimoji="0" lang="ru-RU" altLang="ru-RU" sz="14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kumimoji="0" lang="ru-RU" alt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огнестойкости</a:t>
                      </a:r>
                      <a:endParaRPr kumimoji="0" lang="ru-RU" altLang="ru-RU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 30</a:t>
                      </a:r>
                      <a:endParaRPr kumimoji="0" lang="ru-RU" altLang="ru-RU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3914720"/>
                  </a:ext>
                </a:extLst>
              </a:tr>
              <a:tr h="427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Минимальная толщина покрытия, мм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2939162"/>
                  </a:ext>
                </a:extLst>
              </a:tr>
              <a:tr h="215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2445784"/>
                  </a:ext>
                </a:extLst>
              </a:tr>
              <a:tr h="215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98005386"/>
                  </a:ext>
                </a:extLst>
              </a:tr>
              <a:tr h="215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31975218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00" y="2231329"/>
            <a:ext cx="3702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 i="1" dirty="0" err="1" smtClean="0">
                <a:solidFill>
                  <a:schemeClr val="accent5">
                    <a:lumMod val="75000"/>
                  </a:schemeClr>
                </a:solidFill>
              </a:rPr>
              <a:t>Amot</a:t>
            </a:r>
            <a:r>
              <a:rPr lang="de-DE" altLang="ru-RU" sz="2000" b="1" i="1" dirty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altLang="ru-RU" sz="2000" b="1" i="1" dirty="0" err="1" smtClean="0">
                <a:solidFill>
                  <a:schemeClr val="accent5">
                    <a:lumMod val="75000"/>
                  </a:schemeClr>
                </a:solidFill>
              </a:rPr>
              <a:t>erm</a:t>
            </a:r>
            <a:r>
              <a:rPr lang="en-US" alt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 steel WB</a:t>
            </a:r>
            <a:endParaRPr lang="uk-UA" altLang="ru-RU" sz="20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ru-RU" sz="2000" b="1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(«J.F. </a:t>
            </a:r>
            <a:r>
              <a:rPr lang="en-US" altLang="ru-RU" sz="2000" b="1" i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Amonn</a:t>
            </a:r>
            <a:r>
              <a:rPr lang="en-US" altLang="ru-RU" sz="2000" b="1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2000" b="1" i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SpA</a:t>
            </a:r>
            <a:r>
              <a:rPr lang="en-US" altLang="ru-RU" sz="2000" b="1" i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»</a:t>
            </a:r>
            <a:r>
              <a:rPr lang="uk-UA" altLang="ru-RU" sz="2000" b="1" i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uk-UA" altLang="ru-RU" sz="2000" b="1" i="1" dirty="0" err="1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Италия</a:t>
            </a:r>
            <a:r>
              <a:rPr lang="uk-UA" altLang="ru-RU" sz="2000" b="1" i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)</a:t>
            </a:r>
            <a:endParaRPr lang="ru-RU" alt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506" y="3330932"/>
            <a:ext cx="1163559" cy="1606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323528" y="142876"/>
            <a:ext cx="3544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457687"/>
                </a:solidFill>
                <a:cs typeface="Arial" panose="020B0604020202020204" pitchFamily="34" charset="0"/>
              </a:rPr>
              <a:t>ОГНЕЗАЩИТНЫЕ СРЕДСТВА</a:t>
            </a:r>
            <a:endParaRPr lang="ru-RU" altLang="ru-RU" sz="1600" b="1" dirty="0">
              <a:solidFill>
                <a:srgbClr val="457687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685762" y="804254"/>
            <a:ext cx="40744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i="1" dirty="0">
                <a:solidFill>
                  <a:srgbClr val="2849B5"/>
                </a:solidFill>
                <a:cs typeface="Times New Roman" panose="02020603050405020304" pitchFamily="18" charset="0"/>
              </a:rPr>
              <a:t>При проектировании стальных конструкций, которые при расчете имеют  критическую температуру менее 500</a:t>
            </a:r>
            <a:r>
              <a:rPr lang="ru-RU" altLang="ru-RU" sz="1200" b="1" dirty="0">
                <a:solidFill>
                  <a:srgbClr val="2849B5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С</a:t>
            </a:r>
            <a:r>
              <a:rPr lang="ru-RU" altLang="ru-RU" sz="1200" b="1" i="1" dirty="0">
                <a:solidFill>
                  <a:srgbClr val="2849B5"/>
                </a:solidFill>
                <a:cs typeface="Times New Roman" panose="02020603050405020304" pitchFamily="18" charset="0"/>
              </a:rPr>
              <a:t> и для которых предъявляются повышенные требования к пределу огнестойкости (более 90 мин.), существует опасность  </a:t>
            </a:r>
            <a:r>
              <a:rPr lang="ru-RU" altLang="ru-RU" sz="1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ограниченного подбора огнезащитных материалов </a:t>
            </a:r>
            <a:endParaRPr lang="ru-RU" altLang="ru-RU" sz="1400" dirty="0">
              <a:solidFill>
                <a:srgbClr val="FF0000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62" y="3276957"/>
            <a:ext cx="1111039" cy="1569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01" y="2931152"/>
            <a:ext cx="1115981" cy="15775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8" y="2832663"/>
            <a:ext cx="1114993" cy="1577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8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08103" y="-2258300"/>
            <a:ext cx="20436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95536" y="206375"/>
            <a:ext cx="7643813" cy="420688"/>
          </a:xfrm>
        </p:spPr>
        <p:txBody>
          <a:bodyPr/>
          <a:lstStyle/>
          <a:p>
            <a:pPr algn="l"/>
            <a:r>
              <a:rPr lang="ru-RU" altLang="ru-RU" sz="1800" b="1" dirty="0" smtClean="0"/>
              <a:t>Определение критической температуры </a:t>
            </a:r>
            <a:r>
              <a:rPr lang="en-US" altLang="ru-RU" sz="1800" b="1" dirty="0" smtClean="0"/>
              <a:t>SCAD</a:t>
            </a:r>
            <a:r>
              <a:rPr lang="ru-RU" altLang="ru-RU" sz="1800" b="1" dirty="0" smtClean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19" y="771550"/>
            <a:ext cx="3963405" cy="346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88" y="771550"/>
            <a:ext cx="3937288" cy="34257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681" y="1819653"/>
            <a:ext cx="3616807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08103" y="-2258300"/>
            <a:ext cx="20436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95536" y="206375"/>
            <a:ext cx="7643813" cy="420688"/>
          </a:xfrm>
        </p:spPr>
        <p:txBody>
          <a:bodyPr/>
          <a:lstStyle/>
          <a:p>
            <a:pPr algn="l"/>
            <a:r>
              <a:rPr lang="ru-RU" altLang="ru-RU" sz="1800" b="1" dirty="0" smtClean="0"/>
              <a:t>Определение критической температуры </a:t>
            </a:r>
            <a:r>
              <a:rPr lang="en-US" altLang="ru-RU" sz="1800" b="1" dirty="0" smtClean="0"/>
              <a:t>Lira</a:t>
            </a:r>
            <a:endParaRPr lang="ru-RU" altLang="ru-RU" sz="18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18" y="771550"/>
            <a:ext cx="5926978" cy="397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08103" y="-2258300"/>
            <a:ext cx="20436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30"/>
          <p:cNvSpPr txBox="1">
            <a:spLocks noChangeArrowheads="1"/>
          </p:cNvSpPr>
          <p:nvPr/>
        </p:nvSpPr>
        <p:spPr bwMode="auto">
          <a:xfrm>
            <a:off x="395536" y="89179"/>
            <a:ext cx="7783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768FC8"/>
                </a:solidFill>
                <a:cs typeface="Arial" panose="020B0604020202020204" pitchFamily="34" charset="0"/>
              </a:rPr>
              <a:t>ПРИМЕР</a:t>
            </a:r>
            <a:r>
              <a:rPr lang="ru-RU" altLang="ru-RU" sz="1600" b="1" dirty="0" smtClean="0">
                <a:solidFill>
                  <a:srgbClr val="768FC8"/>
                </a:solidFill>
                <a:cs typeface="Arial" panose="020B0604020202020204" pitchFamily="34" charset="0"/>
              </a:rPr>
              <a:t>: РАСЧЕТ КРИТИЧЕСКОЙ ТЕМПЕРАТУРЫ НЕСУЩИХ </a:t>
            </a:r>
          </a:p>
          <a:p>
            <a:pPr eaLnBrk="1" hangingPunct="1"/>
            <a:r>
              <a:rPr lang="ru-RU" altLang="ru-RU" sz="1600" b="1" dirty="0" smtClean="0">
                <a:solidFill>
                  <a:srgbClr val="768FC8"/>
                </a:solidFill>
                <a:cs typeface="Arial" panose="020B0604020202020204" pitchFamily="34" charset="0"/>
              </a:rPr>
              <a:t>СТАЛЬНЫХ ЭЛЕМЕНТОВ НА ОБЪЕКТЕ В НИКОЛАЕВСКОЙ ОБЛАСТИ</a:t>
            </a:r>
            <a:endParaRPr lang="ru-RU" altLang="ru-RU" sz="1600" b="1" dirty="0">
              <a:solidFill>
                <a:srgbClr val="768FC8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30"/>
          <p:cNvSpPr txBox="1">
            <a:spLocks noChangeArrowheads="1"/>
          </p:cNvSpPr>
          <p:nvPr/>
        </p:nvSpPr>
        <p:spPr bwMode="auto">
          <a:xfrm>
            <a:off x="467544" y="754127"/>
            <a:ext cx="3461004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b="1" dirty="0" smtClean="0">
                <a:solidFill>
                  <a:srgbClr val="768FC8"/>
                </a:solidFill>
                <a:latin typeface="Arial Narrow" panose="020B0606020202030204" pitchFamily="34" charset="0"/>
                <a:cs typeface="Arial" charset="0"/>
              </a:rPr>
              <a:t>Характеристики объекта: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altLang="ru-RU" sz="1400" dirty="0" smtClean="0">
                <a:latin typeface="Arial Narrow" panose="020B0606020202030204" pitchFamily="34" charset="0"/>
                <a:cs typeface="Arial" charset="0"/>
              </a:rPr>
              <a:t>двухэтажное здание каркасного типа;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altLang="ru-RU" sz="1400" dirty="0" smtClean="0">
                <a:latin typeface="Arial Narrow" panose="020B0606020202030204" pitchFamily="34" charset="0"/>
                <a:cs typeface="Arial" charset="0"/>
              </a:rPr>
              <a:t>металлоемкость - 3400 т;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altLang="ru-RU" sz="1400" dirty="0" smtClean="0">
                <a:latin typeface="Arial Narrow" panose="020B0606020202030204" pitchFamily="34" charset="0"/>
                <a:cs typeface="Arial" charset="0"/>
              </a:rPr>
              <a:t>площадь под огнезащиту - 63000 м </a:t>
            </a:r>
            <a:r>
              <a:rPr lang="ru-RU" altLang="ru-RU" sz="1400" dirty="0" err="1" smtClean="0">
                <a:latin typeface="Arial Narrow" panose="020B0606020202030204" pitchFamily="34" charset="0"/>
                <a:cs typeface="Arial" charset="0"/>
              </a:rPr>
              <a:t>кв</a:t>
            </a:r>
            <a:r>
              <a:rPr lang="ru-RU" altLang="ru-RU" sz="1400" dirty="0" smtClean="0">
                <a:latin typeface="Arial Narrow" panose="020B0606020202030204" pitchFamily="34" charset="0"/>
                <a:cs typeface="Arial" charset="0"/>
              </a:rPr>
              <a:t>;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altLang="ru-RU" sz="1400" dirty="0" smtClean="0">
                <a:latin typeface="Arial Narrow" panose="020B0606020202030204" pitchFamily="34" charset="0"/>
                <a:cs typeface="Arial" charset="0"/>
              </a:rPr>
              <a:t>степень огнестойкости - </a:t>
            </a:r>
            <a:r>
              <a:rPr lang="de-DE" altLang="ru-RU" sz="1400" dirty="0" smtClean="0">
                <a:latin typeface="Arial Narrow" panose="020B0606020202030204" pitchFamily="34" charset="0"/>
                <a:cs typeface="Arial" charset="0"/>
              </a:rPr>
              <a:t>II</a:t>
            </a:r>
            <a:endParaRPr lang="ru-RU" altLang="ru-RU" sz="1400" dirty="0" smtClean="0"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12" name="TextBox 30"/>
          <p:cNvSpPr txBox="1">
            <a:spLocks noChangeArrowheads="1"/>
          </p:cNvSpPr>
          <p:nvPr/>
        </p:nvSpPr>
        <p:spPr bwMode="auto">
          <a:xfrm>
            <a:off x="4107423" y="754126"/>
            <a:ext cx="211362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768FC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 огнезащиту:</a:t>
            </a:r>
          </a:p>
          <a:p>
            <a:pPr eaLnBrk="1" hangingPunct="1"/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- колонны </a:t>
            </a:r>
            <a:r>
              <a:rPr lang="de-DE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R120</a:t>
            </a:r>
          </a:p>
          <a:p>
            <a:pPr eaLnBrk="1" hangingPunct="1"/>
            <a:r>
              <a:rPr lang="uk-UA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- балки </a:t>
            </a: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перекрытия</a:t>
            </a:r>
            <a:r>
              <a:rPr lang="uk-UA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R</a:t>
            </a: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45</a:t>
            </a:r>
          </a:p>
          <a:p>
            <a:pPr eaLnBrk="1" hangingPunct="1"/>
            <a:r>
              <a:rPr lang="uk-UA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- балки </a:t>
            </a: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покрытия</a:t>
            </a:r>
            <a:r>
              <a:rPr lang="uk-UA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R</a:t>
            </a: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30</a:t>
            </a:r>
          </a:p>
          <a:p>
            <a:pPr eaLnBrk="1" hangingPunct="1"/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- связи </a:t>
            </a:r>
            <a:r>
              <a:rPr lang="de-DE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R</a:t>
            </a: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30, </a:t>
            </a:r>
            <a:r>
              <a:rPr lang="de-DE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R</a:t>
            </a: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45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933052"/>
              </p:ext>
            </p:extLst>
          </p:nvPr>
        </p:nvGraphicFramePr>
        <p:xfrm>
          <a:off x="449105" y="2363204"/>
          <a:ext cx="2562224" cy="2106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5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05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05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6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Марка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effectLst/>
                        </a:rPr>
                        <a:t> θ </a:t>
                      </a:r>
                      <a:r>
                        <a:rPr lang="en-US" sz="900" u="none" strike="noStrike" dirty="0" err="1">
                          <a:effectLst/>
                        </a:rPr>
                        <a:t>cr</a:t>
                      </a:r>
                      <a:r>
                        <a:rPr lang="en-US" sz="900" u="none" strike="noStrike" dirty="0">
                          <a:effectLst/>
                        </a:rPr>
                        <a:t> , °</a:t>
                      </a:r>
                      <a:r>
                        <a:rPr lang="ru-RU" sz="900" u="none" strike="noStrike" dirty="0">
                          <a:effectLst/>
                        </a:rPr>
                        <a:t>С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Марка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>
                          <a:effectLst/>
                        </a:rPr>
                        <a:t> θ </a:t>
                      </a:r>
                      <a:r>
                        <a:rPr lang="en-US" sz="900" u="none" strike="noStrike">
                          <a:effectLst/>
                        </a:rPr>
                        <a:t>cr , °</a:t>
                      </a:r>
                      <a:r>
                        <a:rPr lang="ru-RU" sz="900" u="none" strike="noStrike">
                          <a:effectLst/>
                        </a:rPr>
                        <a:t>С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Б30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575,0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СБ653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640,3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Б30А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616,0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СБ701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636,0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Б36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623,7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СР1151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644,7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Б45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598,0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СР1152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572,1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Ш27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560,1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СР1153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640,3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КР1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631,8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СР1154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612,2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СБ451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572,1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СР1155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649,3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СБ451А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572,1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СР1156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649,3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СБ452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517,2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СБ1150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616,0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СБ501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584,7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СБ1151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758,5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СБ501А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584,7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СБ1130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697,5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СБ651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578,3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СБ1051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594,6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СБ651А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578,3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СБ1052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591,2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38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СБ652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616,0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СБ1051А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594,6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4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395536" y="2052054"/>
            <a:ext cx="2197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sz="14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Балки перекрытия</a:t>
            </a:r>
          </a:p>
        </p:txBody>
      </p:sp>
      <p:sp>
        <p:nvSpPr>
          <p:cNvPr id="15" name="TextBox 30"/>
          <p:cNvSpPr txBox="1">
            <a:spLocks noChangeArrowheads="1"/>
          </p:cNvSpPr>
          <p:nvPr/>
        </p:nvSpPr>
        <p:spPr bwMode="auto">
          <a:xfrm>
            <a:off x="466930" y="4451572"/>
            <a:ext cx="29162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sz="1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517</a:t>
            </a:r>
            <a:r>
              <a:rPr lang="ru-RU" altLang="ru-RU" sz="1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ru-RU" altLang="ru-RU" sz="1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С(572) – до 697</a:t>
            </a:r>
            <a:r>
              <a:rPr lang="ru-RU" altLang="ru-RU" sz="1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С</a:t>
            </a:r>
            <a:endParaRPr lang="ru-RU" altLang="ru-RU" sz="14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30"/>
          <p:cNvSpPr txBox="1">
            <a:spLocks noChangeArrowheads="1"/>
          </p:cNvSpPr>
          <p:nvPr/>
        </p:nvSpPr>
        <p:spPr bwMode="auto">
          <a:xfrm>
            <a:off x="7020272" y="1111061"/>
            <a:ext cx="21955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sz="14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Балки покрытия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135207"/>
              </p:ext>
            </p:extLst>
          </p:nvPr>
        </p:nvGraphicFramePr>
        <p:xfrm>
          <a:off x="7122062" y="1419124"/>
          <a:ext cx="1219200" cy="1114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7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Марка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>
                          <a:effectLst/>
                        </a:rPr>
                        <a:t> θ </a:t>
                      </a:r>
                      <a:r>
                        <a:rPr lang="en-US" sz="900" u="none" strike="noStrike">
                          <a:effectLst/>
                        </a:rPr>
                        <a:t>cr , °</a:t>
                      </a:r>
                      <a:r>
                        <a:rPr lang="ru-RU" sz="900" u="none" strike="noStrike">
                          <a:effectLst/>
                        </a:rPr>
                        <a:t>С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П3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663,8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П1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475,3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П2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511,3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БП1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569,1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БП2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598,0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БП3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703,9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БП1А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569,1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8" name="TextBox 30"/>
          <p:cNvSpPr txBox="1">
            <a:spLocks noChangeArrowheads="1"/>
          </p:cNvSpPr>
          <p:nvPr/>
        </p:nvSpPr>
        <p:spPr bwMode="auto">
          <a:xfrm>
            <a:off x="7044686" y="2546616"/>
            <a:ext cx="22685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sz="1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475</a:t>
            </a:r>
            <a:r>
              <a:rPr lang="ru-RU" altLang="ru-RU" sz="1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ru-RU" altLang="ru-RU" sz="1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 – до 663</a:t>
            </a:r>
            <a:r>
              <a:rPr lang="ru-RU" altLang="ru-RU" sz="1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С </a:t>
            </a:r>
            <a:endParaRPr lang="ru-RU" altLang="ru-RU" sz="14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30"/>
          <p:cNvSpPr txBox="1">
            <a:spLocks noChangeArrowheads="1"/>
          </p:cNvSpPr>
          <p:nvPr/>
        </p:nvSpPr>
        <p:spPr bwMode="auto">
          <a:xfrm>
            <a:off x="3347864" y="2053641"/>
            <a:ext cx="1187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sz="14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Колонны</a:t>
            </a:r>
          </a:p>
        </p:txBody>
      </p:sp>
      <p:sp>
        <p:nvSpPr>
          <p:cNvPr id="20" name="TextBox 30"/>
          <p:cNvSpPr txBox="1">
            <a:spLocks noChangeArrowheads="1"/>
          </p:cNvSpPr>
          <p:nvPr/>
        </p:nvSpPr>
        <p:spPr bwMode="auto">
          <a:xfrm>
            <a:off x="3403087" y="4542529"/>
            <a:ext cx="21955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sz="1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413</a:t>
            </a:r>
            <a:r>
              <a:rPr lang="ru-RU" altLang="ru-RU" sz="1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ru-RU" altLang="ru-RU" sz="1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 – до 601</a:t>
            </a:r>
            <a:r>
              <a:rPr lang="ru-RU" altLang="ru-RU" sz="1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С</a:t>
            </a:r>
            <a:endParaRPr lang="ru-RU" altLang="ru-RU" sz="14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6228184" y="2840037"/>
            <a:ext cx="2197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sz="14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Связи </a:t>
            </a:r>
          </a:p>
        </p:txBody>
      </p:sp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6300192" y="4564334"/>
            <a:ext cx="22669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sz="1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507</a:t>
            </a:r>
            <a:r>
              <a:rPr lang="ru-RU" altLang="ru-RU" sz="1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ru-RU" altLang="ru-RU" sz="1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 – до 659</a:t>
            </a:r>
            <a:r>
              <a:rPr lang="ru-RU" altLang="ru-RU" sz="1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С </a:t>
            </a:r>
            <a:endParaRPr lang="ru-RU" altLang="ru-RU" sz="14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974106"/>
              </p:ext>
            </p:extLst>
          </p:nvPr>
        </p:nvGraphicFramePr>
        <p:xfrm>
          <a:off x="3442456" y="2334629"/>
          <a:ext cx="2438400" cy="2233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23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Марка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effectLst/>
                        </a:rPr>
                        <a:t> θ </a:t>
                      </a:r>
                      <a:r>
                        <a:rPr lang="en-US" sz="900" u="none" strike="noStrike" dirty="0" err="1">
                          <a:effectLst/>
                        </a:rPr>
                        <a:t>cr</a:t>
                      </a:r>
                      <a:r>
                        <a:rPr lang="en-US" sz="900" u="none" strike="noStrike" dirty="0">
                          <a:effectLst/>
                        </a:rPr>
                        <a:t> , °</a:t>
                      </a:r>
                      <a:r>
                        <a:rPr lang="ru-RU" sz="900" u="none" strike="noStrike" dirty="0">
                          <a:effectLst/>
                        </a:rPr>
                        <a:t>С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Марка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>
                          <a:effectLst/>
                        </a:rPr>
                        <a:t> θ </a:t>
                      </a:r>
                      <a:r>
                        <a:rPr lang="en-US" sz="900" u="none" strike="noStrike">
                          <a:effectLst/>
                        </a:rPr>
                        <a:t>cr , °</a:t>
                      </a:r>
                      <a:r>
                        <a:rPr lang="ru-RU" sz="900" u="none" strike="noStrike">
                          <a:effectLst/>
                        </a:rPr>
                        <a:t>С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К1           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498,6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К1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470,5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К1А  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498,6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К1 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470,5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К2  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498,6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К2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413,4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К3  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498,6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К3     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494,6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К3А                  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498,6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К3А  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494,6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К4      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498,6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К9         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494,6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К5                    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498,6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К9А    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494,6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К5А                   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498,6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К4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485,1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К10            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498,6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К5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507,4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К10А                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498,6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К5А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507,4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К7        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510,2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К7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470,5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К7А     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510,2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К7А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470,5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К8              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510,2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К8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413,4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К9            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510,2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К10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601,8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К9А           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510,2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К6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587,2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897184"/>
              </p:ext>
            </p:extLst>
          </p:nvPr>
        </p:nvGraphicFramePr>
        <p:xfrm>
          <a:off x="6327912" y="3179990"/>
          <a:ext cx="2660650" cy="1384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0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0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1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Марка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>
                          <a:effectLst/>
                        </a:rPr>
                        <a:t> θ </a:t>
                      </a:r>
                      <a:r>
                        <a:rPr lang="en-US" sz="900" u="none" strike="noStrike">
                          <a:effectLst/>
                        </a:rPr>
                        <a:t>cr , °</a:t>
                      </a:r>
                      <a:r>
                        <a:rPr lang="ru-RU" sz="900" u="none" strike="noStrike">
                          <a:effectLst/>
                        </a:rPr>
                        <a:t>С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Р1 (</a:t>
                      </a:r>
                      <a:r>
                        <a:rPr lang="ru-RU" sz="800" u="none" strike="noStrike" dirty="0" err="1" smtClean="0">
                          <a:effectLst/>
                        </a:rPr>
                        <a:t>гориз.в'язь</a:t>
                      </a:r>
                      <a:r>
                        <a:rPr lang="ru-RU" sz="800" u="none" strike="noStrike" dirty="0" smtClean="0">
                          <a:effectLst/>
                        </a:rPr>
                        <a:t>)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537,1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Р2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507,7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ВГ1 (в осях А-Ж)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507,2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ВГ1 (в осях Ж-К)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578,1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ВВ1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465,6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ВВ2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574,6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ВВ3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503,0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ВВ4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555,8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ВВ5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658,9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9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08103" y="-2258300"/>
            <a:ext cx="20436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TextBox 30"/>
          <p:cNvSpPr txBox="1">
            <a:spLocks noChangeArrowheads="1"/>
          </p:cNvSpPr>
          <p:nvPr/>
        </p:nvSpPr>
        <p:spPr bwMode="auto">
          <a:xfrm>
            <a:off x="395536" y="216972"/>
            <a:ext cx="6950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sz="1600" b="1" dirty="0" smtClean="0">
                <a:solidFill>
                  <a:srgbClr val="768FC8"/>
                </a:solidFill>
                <a:cs typeface="Arial" panose="020B0604020202020204" pitchFamily="34" charset="0"/>
              </a:rPr>
              <a:t>ПРИМЕР: РАСЧЕТ </a:t>
            </a:r>
            <a:r>
              <a:rPr lang="ru-RU" altLang="ru-RU" sz="1600" b="1" dirty="0">
                <a:solidFill>
                  <a:srgbClr val="768FC8"/>
                </a:solidFill>
                <a:cs typeface="Arial" panose="020B0604020202020204" pitchFamily="34" charset="0"/>
              </a:rPr>
              <a:t>РАСХОДА ОГНЕЗАЩИТНЫХ МАТЕРИАЛОВ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539815"/>
              </p:ext>
            </p:extLst>
          </p:nvPr>
        </p:nvGraphicFramePr>
        <p:xfrm>
          <a:off x="479425" y="1021785"/>
          <a:ext cx="4584700" cy="1491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4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21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83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80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Огнезащитные материалы 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1, расход в кг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при критической температуре </a:t>
                      </a:r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  <a:r>
                        <a:rPr lang="ru-RU" sz="1200" b="1" u="none" strike="noStrike" dirty="0" smtClean="0">
                          <a:effectLst/>
                          <a:latin typeface="Arial Narrow" panose="020B0606020202030204" pitchFamily="34" charset="0"/>
                          <a:sym typeface="Symbol"/>
                        </a:rPr>
                        <a:t></a:t>
                      </a:r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при расчетной критической температуре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Балки перекрытий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83 061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61 522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18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Балки покрытия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4 099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2 838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Колонны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113 705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113 705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Связи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2 460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2 386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1115616" y="4443958"/>
            <a:ext cx="8460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* </a:t>
            </a:r>
            <a:r>
              <a:rPr lang="ru-RU" altLang="ru-RU" sz="1200" dirty="0">
                <a:latin typeface="Arial Narrow" panose="020B0606020202030204" pitchFamily="34" charset="0"/>
                <a:cs typeface="Arial" panose="020B0604020202020204" pitchFamily="34" charset="0"/>
              </a:rPr>
              <a:t>металлоконструкции перекрытия, покрытия и связи окрашены огнезащитной краской, на колонны нанесена огнезащитная штукатурка</a:t>
            </a:r>
          </a:p>
          <a:p>
            <a:pPr eaLnBrk="1" hangingPunct="1"/>
            <a:r>
              <a:rPr lang="ru-RU" alt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**колонна </a:t>
            </a:r>
            <a:r>
              <a:rPr lang="ru-RU" altLang="ru-RU" sz="1200" dirty="0">
                <a:latin typeface="Arial Narrow" panose="020B0606020202030204" pitchFamily="34" charset="0"/>
                <a:cs typeface="Arial" panose="020B0604020202020204" pitchFamily="34" charset="0"/>
              </a:rPr>
              <a:t>с критической температурой 413</a:t>
            </a:r>
            <a:r>
              <a:rPr lang="ru-RU" altLang="ru-RU" sz="1200" dirty="0">
                <a:latin typeface="Arial Narrow" panose="020B0606020202030204" pitchFamily="34" charset="0"/>
                <a:sym typeface="Symbol" panose="05050102010706020507" pitchFamily="18" charset="2"/>
              </a:rPr>
              <a:t></a:t>
            </a:r>
            <a:r>
              <a:rPr lang="ru-RU" altLang="ru-RU" sz="1200" dirty="0">
                <a:latin typeface="Arial Narrow" panose="020B0606020202030204" pitchFamily="34" charset="0"/>
              </a:rPr>
              <a:t>С посчитана с расходом для 500</a:t>
            </a:r>
            <a:r>
              <a:rPr lang="ru-RU" altLang="ru-RU" sz="1200" dirty="0">
                <a:latin typeface="Arial Narrow" panose="020B0606020202030204" pitchFamily="34" charset="0"/>
                <a:sym typeface="Symbol" panose="05050102010706020507" pitchFamily="18" charset="2"/>
              </a:rPr>
              <a:t></a:t>
            </a:r>
            <a:r>
              <a:rPr lang="ru-RU" altLang="ru-RU" sz="1200" dirty="0">
                <a:latin typeface="Arial Narrow" panose="020B0606020202030204" pitchFamily="34" charset="0"/>
              </a:rPr>
              <a:t>С</a:t>
            </a:r>
            <a:r>
              <a:rPr lang="ru-RU" altLang="ru-RU" sz="1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970605"/>
              </p:ext>
            </p:extLst>
          </p:nvPr>
        </p:nvGraphicFramePr>
        <p:xfrm>
          <a:off x="467544" y="2930695"/>
          <a:ext cx="4584700" cy="1491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4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21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83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82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Огнезащитные материалы 2, 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расход в кг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при критической температуре </a:t>
                      </a:r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  <a:r>
                        <a:rPr lang="ru-RU" sz="1200" b="1" u="none" strike="noStrike" dirty="0" smtClean="0">
                          <a:effectLst/>
                          <a:latin typeface="Arial Narrow" panose="020B0606020202030204" pitchFamily="34" charset="0"/>
                          <a:sym typeface="Symbol"/>
                        </a:rPr>
                        <a:t></a:t>
                      </a:r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при расчетной критической температуре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Балки перекрытий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47 118</a:t>
                      </a:r>
                    </a:p>
                  </a:txBody>
                  <a:tcPr marL="6350" marR="6350" marT="4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28 944</a:t>
                      </a:r>
                    </a:p>
                  </a:txBody>
                  <a:tcPr marL="6350" marR="6350" marT="4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Балки покрытия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1 487</a:t>
                      </a:r>
                    </a:p>
                  </a:txBody>
                  <a:tcPr marL="6350" marR="6350" marT="4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1 439</a:t>
                      </a:r>
                    </a:p>
                  </a:txBody>
                  <a:tcPr marL="6350" marR="6350" marT="4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Колонны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112 545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112 545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 Narrow" panose="020B0606020202030204" pitchFamily="34" charset="0"/>
                        </a:rPr>
                        <a:t>Связи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476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1 343</a:t>
                      </a:r>
                    </a:p>
                  </a:txBody>
                  <a:tcPr marL="6350" marR="6350" marT="4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1 303</a:t>
                      </a:r>
                    </a:p>
                  </a:txBody>
                  <a:tcPr marL="6350" marR="6350" marT="4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9" name="TextBox 30"/>
          <p:cNvSpPr txBox="1">
            <a:spLocks noChangeArrowheads="1"/>
          </p:cNvSpPr>
          <p:nvPr/>
        </p:nvSpPr>
        <p:spPr bwMode="auto">
          <a:xfrm>
            <a:off x="395536" y="721444"/>
            <a:ext cx="1382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Пример 1</a:t>
            </a:r>
          </a:p>
        </p:txBody>
      </p:sp>
      <p:sp>
        <p:nvSpPr>
          <p:cNvPr id="30" name="TextBox 30"/>
          <p:cNvSpPr txBox="1">
            <a:spLocks noChangeArrowheads="1"/>
          </p:cNvSpPr>
          <p:nvPr/>
        </p:nvSpPr>
        <p:spPr bwMode="auto">
          <a:xfrm>
            <a:off x="395536" y="2593652"/>
            <a:ext cx="13827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Пример 2</a:t>
            </a:r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596759"/>
              </p:ext>
            </p:extLst>
          </p:nvPr>
        </p:nvGraphicFramePr>
        <p:xfrm>
          <a:off x="5131456" y="925921"/>
          <a:ext cx="3500413" cy="148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960650"/>
              </p:ext>
            </p:extLst>
          </p:nvPr>
        </p:nvGraphicFramePr>
        <p:xfrm>
          <a:off x="5181450" y="2792262"/>
          <a:ext cx="3400425" cy="1547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0"/>
          <p:cNvSpPr txBox="1">
            <a:spLocks noChangeArrowheads="1"/>
          </p:cNvSpPr>
          <p:nvPr/>
        </p:nvSpPr>
        <p:spPr bwMode="auto">
          <a:xfrm>
            <a:off x="6429225" y="3219822"/>
            <a:ext cx="906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sz="28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37%</a:t>
            </a:r>
          </a:p>
        </p:txBody>
      </p:sp>
      <p:sp>
        <p:nvSpPr>
          <p:cNvPr id="34" name="TextBox 30"/>
          <p:cNvSpPr txBox="1">
            <a:spLocks noChangeArrowheads="1"/>
          </p:cNvSpPr>
          <p:nvPr/>
        </p:nvSpPr>
        <p:spPr bwMode="auto">
          <a:xfrm>
            <a:off x="6427638" y="1488135"/>
            <a:ext cx="908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sz="28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26%</a:t>
            </a:r>
          </a:p>
        </p:txBody>
      </p:sp>
    </p:spTree>
    <p:extLst>
      <p:ext uri="{BB962C8B-B14F-4D97-AF65-F5344CB8AC3E}">
        <p14:creationId xmlns:p14="http://schemas.microsoft.com/office/powerpoint/2010/main" val="13917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08103" y="-2258300"/>
            <a:ext cx="20436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30"/>
          <p:cNvSpPr txBox="1">
            <a:spLocks noChangeArrowheads="1"/>
          </p:cNvSpPr>
          <p:nvPr/>
        </p:nvSpPr>
        <p:spPr bwMode="auto">
          <a:xfrm>
            <a:off x="395536" y="89179"/>
            <a:ext cx="7783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768FC8"/>
                </a:solidFill>
                <a:cs typeface="Arial" panose="020B0604020202020204" pitchFamily="34" charset="0"/>
              </a:rPr>
              <a:t>ПРИМЕР</a:t>
            </a:r>
            <a:r>
              <a:rPr lang="ru-RU" altLang="ru-RU" sz="1600" b="1" dirty="0" smtClean="0">
                <a:solidFill>
                  <a:srgbClr val="768FC8"/>
                </a:solidFill>
                <a:cs typeface="Arial" panose="020B0604020202020204" pitchFamily="34" charset="0"/>
              </a:rPr>
              <a:t>: РАСЧЕТ КРИТИЧЕСКОЙ ТЕМПЕРАТУРЫ НЕСУЩИХ </a:t>
            </a:r>
          </a:p>
          <a:p>
            <a:pPr eaLnBrk="1" hangingPunct="1"/>
            <a:r>
              <a:rPr lang="ru-RU" altLang="ru-RU" sz="1600" b="1" dirty="0" smtClean="0">
                <a:solidFill>
                  <a:srgbClr val="768FC8"/>
                </a:solidFill>
                <a:cs typeface="Arial" panose="020B0604020202020204" pitchFamily="34" charset="0"/>
              </a:rPr>
              <a:t>СТАЛЬНЫХ ЭЛЕМЕНТОВ НА ОБЪЕКТЕ В КИЕВСКОЙ ОБЛАСТИ</a:t>
            </a:r>
            <a:endParaRPr lang="ru-RU" altLang="ru-RU" sz="1600" b="1" dirty="0">
              <a:solidFill>
                <a:srgbClr val="768FC8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30"/>
          <p:cNvSpPr txBox="1">
            <a:spLocks noChangeArrowheads="1"/>
          </p:cNvSpPr>
          <p:nvPr/>
        </p:nvSpPr>
        <p:spPr bwMode="auto">
          <a:xfrm>
            <a:off x="467544" y="681539"/>
            <a:ext cx="3024336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b="1" dirty="0" smtClean="0">
                <a:solidFill>
                  <a:srgbClr val="768FC8"/>
                </a:solidFill>
                <a:latin typeface="Arial Narrow" panose="020B0606020202030204" pitchFamily="34" charset="0"/>
                <a:cs typeface="Arial" charset="0"/>
              </a:rPr>
              <a:t>Характеристики объекта: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altLang="ru-RU" sz="1400" dirty="0" smtClean="0">
                <a:latin typeface="Arial Narrow" panose="020B0606020202030204" pitchFamily="34" charset="0"/>
                <a:cs typeface="Arial" charset="0"/>
              </a:rPr>
              <a:t>трехэтажное здание каркасного типа;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altLang="ru-RU" sz="1400" dirty="0" smtClean="0">
                <a:latin typeface="Arial Narrow" panose="020B0606020202030204" pitchFamily="34" charset="0"/>
                <a:cs typeface="Arial" charset="0"/>
              </a:rPr>
              <a:t>площадь под огнезащиту - 2000 м </a:t>
            </a:r>
            <a:r>
              <a:rPr lang="ru-RU" altLang="ru-RU" sz="1400" dirty="0" err="1" smtClean="0">
                <a:latin typeface="Arial Narrow" panose="020B0606020202030204" pitchFamily="34" charset="0"/>
                <a:cs typeface="Arial" charset="0"/>
              </a:rPr>
              <a:t>кв</a:t>
            </a:r>
            <a:r>
              <a:rPr lang="ru-RU" altLang="ru-RU" sz="1400" dirty="0" smtClean="0">
                <a:latin typeface="Arial Narrow" panose="020B0606020202030204" pitchFamily="34" charset="0"/>
                <a:cs typeface="Arial" charset="0"/>
              </a:rPr>
              <a:t>;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altLang="ru-RU" sz="1400" dirty="0" smtClean="0">
                <a:latin typeface="Arial Narrow" panose="020B0606020202030204" pitchFamily="34" charset="0"/>
                <a:cs typeface="Arial" charset="0"/>
              </a:rPr>
              <a:t>степень огнестойкости - </a:t>
            </a:r>
            <a:r>
              <a:rPr lang="de-DE" altLang="ru-RU" sz="1400" dirty="0" smtClean="0">
                <a:latin typeface="Arial Narrow" panose="020B0606020202030204" pitchFamily="34" charset="0"/>
                <a:cs typeface="Arial" charset="0"/>
              </a:rPr>
              <a:t>I</a:t>
            </a:r>
            <a:endParaRPr lang="ru-RU" altLang="ru-RU" sz="1400" dirty="0" smtClean="0"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12" name="TextBox 30"/>
          <p:cNvSpPr txBox="1">
            <a:spLocks noChangeArrowheads="1"/>
          </p:cNvSpPr>
          <p:nvPr/>
        </p:nvSpPr>
        <p:spPr bwMode="auto">
          <a:xfrm>
            <a:off x="3635896" y="682119"/>
            <a:ext cx="239436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768FC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 огнезащиту:</a:t>
            </a:r>
          </a:p>
          <a:p>
            <a:pPr eaLnBrk="1" hangingPunct="1"/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- колонны </a:t>
            </a:r>
            <a:r>
              <a:rPr lang="de-DE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</a:t>
            </a:r>
            <a:r>
              <a:rPr lang="en-US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15</a:t>
            </a:r>
            <a:r>
              <a:rPr lang="de-DE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0</a:t>
            </a:r>
            <a:endParaRPr lang="de-DE" alt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uk-UA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- балки </a:t>
            </a: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перекрытия</a:t>
            </a:r>
            <a:r>
              <a:rPr lang="uk-UA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</a:t>
            </a:r>
            <a:r>
              <a:rPr lang="ru-RU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60</a:t>
            </a:r>
            <a:endParaRPr lang="ru-RU" alt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uk-UA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- балки </a:t>
            </a: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покрытия</a:t>
            </a:r>
            <a:r>
              <a:rPr lang="uk-UA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R</a:t>
            </a: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30</a:t>
            </a:r>
          </a:p>
          <a:p>
            <a:pPr eaLnBrk="1" hangingPunct="1"/>
            <a:r>
              <a:rPr lang="en-US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связи фермы </a:t>
            </a:r>
            <a:r>
              <a:rPr lang="de-DE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</a:t>
            </a: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30, </a:t>
            </a:r>
            <a:r>
              <a:rPr lang="de-DE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R</a:t>
            </a:r>
            <a:r>
              <a:rPr lang="ru-RU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45,</a:t>
            </a:r>
            <a:r>
              <a:rPr lang="de-DE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R60</a:t>
            </a:r>
            <a:endParaRPr lang="ru-RU" altLang="ru-RU" sz="1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523271"/>
              </p:ext>
            </p:extLst>
          </p:nvPr>
        </p:nvGraphicFramePr>
        <p:xfrm>
          <a:off x="467544" y="1779662"/>
          <a:ext cx="2660650" cy="3012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0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0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1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Марка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>
                          <a:effectLst/>
                        </a:rPr>
                        <a:t> θ </a:t>
                      </a:r>
                      <a:r>
                        <a:rPr lang="en-US" sz="900" u="none" strike="noStrike">
                          <a:effectLst/>
                        </a:rPr>
                        <a:t>cr , °</a:t>
                      </a:r>
                      <a:r>
                        <a:rPr lang="ru-RU" sz="900" u="none" strike="noStrike">
                          <a:effectLst/>
                        </a:rPr>
                        <a:t>С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Б1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553,0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Б2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552,0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Б3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548,8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Б4, Б4*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634,5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Б6, Б6*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543,6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Б7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563,5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Б8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581,0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Б9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573,0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Б10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582,0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867766406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Б11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715,0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548013603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IPE 300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536,0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73928274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IPE 330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598,6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147488432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IPE 330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541,0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314799163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HEB 400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606,0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340493942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KP1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605,8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601809281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K1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598,3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378397891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K2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516,3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797560854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K3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346,3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99460485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K4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516,0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728640660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K5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585,8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512006"/>
              </p:ext>
            </p:extLst>
          </p:nvPr>
        </p:nvGraphicFramePr>
        <p:xfrm>
          <a:off x="3351510" y="2007901"/>
          <a:ext cx="2660650" cy="3012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0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0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1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Марка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>
                          <a:effectLst/>
                        </a:rPr>
                        <a:t> θ </a:t>
                      </a:r>
                      <a:r>
                        <a:rPr lang="en-US" sz="900" u="none" strike="noStrike">
                          <a:effectLst/>
                        </a:rPr>
                        <a:t>cr , °</a:t>
                      </a:r>
                      <a:r>
                        <a:rPr lang="ru-RU" sz="900" u="none" strike="noStrike">
                          <a:effectLst/>
                        </a:rPr>
                        <a:t>С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К6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590,9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К7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404,0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СВ1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1613,0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СВ2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797,0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СВ3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986,0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СВ4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771,0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СВ5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584,0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СВ6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591,0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СВ7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873,0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867766406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СВ8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677,0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548013603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СГ1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785,0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73928274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СГ2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982,0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147488432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СГ3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314799163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Ф1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347,2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340493942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Ф2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&lt;300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601809281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Ф3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&lt;300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378397891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Ф4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525,4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797560854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Ф5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478,3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99460485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Ф7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466,9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728640660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Ф8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223585"/>
              </p:ext>
            </p:extLst>
          </p:nvPr>
        </p:nvGraphicFramePr>
        <p:xfrm>
          <a:off x="6135226" y="1059582"/>
          <a:ext cx="2660650" cy="2725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0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0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1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Марка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>
                          <a:effectLst/>
                        </a:rPr>
                        <a:t> θ </a:t>
                      </a:r>
                      <a:r>
                        <a:rPr lang="en-US" sz="900" u="none" strike="noStrike">
                          <a:effectLst/>
                        </a:rPr>
                        <a:t>cr , °</a:t>
                      </a:r>
                      <a:r>
                        <a:rPr lang="ru-RU" sz="900" u="none" strike="noStrike">
                          <a:effectLst/>
                        </a:rPr>
                        <a:t>С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7" marR="6347" marT="4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Ф9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377,0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Ф11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513,0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Ф12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501,0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Ф13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415,0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Ф14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Ф15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Ф16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575,0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Ф17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Ф18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867766406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Ф19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539,0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548013603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Б1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73928274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Б20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147488432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Б30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314799163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Кс1, Кс1а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340493942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К1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601809281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К2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378397891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С1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797560854"/>
                  </a:ext>
                </a:extLst>
              </a:tr>
              <a:tr h="13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С2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99460485"/>
                  </a:ext>
                </a:extLst>
              </a:tr>
            </a:tbl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660349"/>
              </p:ext>
            </p:extLst>
          </p:nvPr>
        </p:nvGraphicFramePr>
        <p:xfrm>
          <a:off x="5715344" y="3633254"/>
          <a:ext cx="3500413" cy="148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7097721" y="4471075"/>
            <a:ext cx="908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24%</a:t>
            </a:r>
            <a:endParaRPr lang="ru-RU" altLang="ru-RU" sz="28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08103" y="-2258300"/>
            <a:ext cx="20436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30"/>
          <p:cNvSpPr txBox="1">
            <a:spLocks noChangeArrowheads="1"/>
          </p:cNvSpPr>
          <p:nvPr/>
        </p:nvSpPr>
        <p:spPr bwMode="auto">
          <a:xfrm>
            <a:off x="395536" y="89179"/>
            <a:ext cx="7783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768FC8"/>
                </a:solidFill>
                <a:cs typeface="Arial" panose="020B0604020202020204" pitchFamily="34" charset="0"/>
              </a:rPr>
              <a:t>ПРИМЕР</a:t>
            </a:r>
            <a:r>
              <a:rPr lang="ru-RU" altLang="ru-RU" sz="1600" b="1" dirty="0" smtClean="0">
                <a:solidFill>
                  <a:srgbClr val="768FC8"/>
                </a:solidFill>
                <a:cs typeface="Arial" panose="020B0604020202020204" pitchFamily="34" charset="0"/>
              </a:rPr>
              <a:t>: РАСЧЕТ КРИТИЧЕСКОЙ ТЕМПЕРАТУРЫ НЕСУЩИХ </a:t>
            </a:r>
          </a:p>
          <a:p>
            <a:pPr eaLnBrk="1" hangingPunct="1"/>
            <a:r>
              <a:rPr lang="ru-RU" altLang="ru-RU" sz="1600" b="1" dirty="0" smtClean="0">
                <a:solidFill>
                  <a:srgbClr val="768FC8"/>
                </a:solidFill>
                <a:cs typeface="Arial" panose="020B0604020202020204" pitchFamily="34" charset="0"/>
              </a:rPr>
              <a:t>СТАЛЬНЫХ ЭЛЕМЕНТОВ НА ОБЪЕКТЕ В ЗАКАРПАТСКОЙ ОБЛАСТИ</a:t>
            </a:r>
            <a:endParaRPr lang="ru-RU" altLang="ru-RU" sz="1600" b="1" dirty="0">
              <a:solidFill>
                <a:srgbClr val="768FC8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30"/>
          <p:cNvSpPr txBox="1">
            <a:spLocks noChangeArrowheads="1"/>
          </p:cNvSpPr>
          <p:nvPr/>
        </p:nvSpPr>
        <p:spPr bwMode="auto">
          <a:xfrm>
            <a:off x="467544" y="681539"/>
            <a:ext cx="316835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b="1" dirty="0" smtClean="0">
                <a:solidFill>
                  <a:srgbClr val="768FC8"/>
                </a:solidFill>
                <a:latin typeface="Arial Narrow" panose="020B0606020202030204" pitchFamily="34" charset="0"/>
                <a:cs typeface="Arial" charset="0"/>
              </a:rPr>
              <a:t>Характеристики объекта: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altLang="ru-RU" sz="1400" dirty="0" smtClean="0">
                <a:latin typeface="Arial Narrow" panose="020B0606020202030204" pitchFamily="34" charset="0"/>
                <a:cs typeface="Arial" charset="0"/>
              </a:rPr>
              <a:t>одноэтажное здание каркасного типа;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altLang="ru-RU" sz="1400" dirty="0" smtClean="0">
                <a:latin typeface="Arial Narrow" panose="020B0606020202030204" pitchFamily="34" charset="0"/>
                <a:cs typeface="Arial" charset="0"/>
              </a:rPr>
              <a:t>площадь под огнезащиту - 10000 м </a:t>
            </a:r>
            <a:r>
              <a:rPr lang="ru-RU" altLang="ru-RU" sz="1400" dirty="0" err="1" smtClean="0">
                <a:latin typeface="Arial Narrow" panose="020B0606020202030204" pitchFamily="34" charset="0"/>
                <a:cs typeface="Arial" charset="0"/>
              </a:rPr>
              <a:t>кв</a:t>
            </a:r>
            <a:r>
              <a:rPr lang="ru-RU" altLang="ru-RU" sz="1400" dirty="0" smtClean="0">
                <a:latin typeface="Arial Narrow" panose="020B0606020202030204" pitchFamily="34" charset="0"/>
                <a:cs typeface="Arial" charset="0"/>
              </a:rPr>
              <a:t>;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altLang="ru-RU" sz="1400" dirty="0" smtClean="0">
                <a:latin typeface="Arial Narrow" panose="020B0606020202030204" pitchFamily="34" charset="0"/>
                <a:cs typeface="Arial" charset="0"/>
              </a:rPr>
              <a:t>степень огнестойкости - </a:t>
            </a:r>
            <a:r>
              <a:rPr lang="de-DE" altLang="ru-RU" sz="1400" dirty="0" smtClean="0">
                <a:latin typeface="Arial Narrow" panose="020B0606020202030204" pitchFamily="34" charset="0"/>
                <a:cs typeface="Arial" charset="0"/>
              </a:rPr>
              <a:t>II</a:t>
            </a:r>
            <a:endParaRPr lang="ru-RU" altLang="ru-RU" sz="1400" dirty="0" smtClean="0"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12" name="TextBox 30"/>
          <p:cNvSpPr txBox="1">
            <a:spLocks noChangeArrowheads="1"/>
          </p:cNvSpPr>
          <p:nvPr/>
        </p:nvSpPr>
        <p:spPr bwMode="auto">
          <a:xfrm>
            <a:off x="4572000" y="843558"/>
            <a:ext cx="239436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768FC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 огнезащиту:</a:t>
            </a:r>
          </a:p>
          <a:p>
            <a:pPr eaLnBrk="1" hangingPunct="1"/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4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надколонники</a:t>
            </a:r>
            <a:r>
              <a:rPr lang="ru-RU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de-DE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</a:t>
            </a:r>
            <a:r>
              <a:rPr lang="en-US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ru-RU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de-DE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0</a:t>
            </a:r>
            <a:endParaRPr lang="de-DE" alt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uk-UA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uk-UA" altLang="ru-RU" sz="14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элементы</a:t>
            </a:r>
            <a:r>
              <a:rPr lang="uk-UA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покрытия</a:t>
            </a:r>
            <a:r>
              <a:rPr lang="uk-UA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R</a:t>
            </a: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30</a:t>
            </a:r>
          </a:p>
          <a:p>
            <a:pPr eaLnBrk="1" hangingPunct="1"/>
            <a:r>
              <a:rPr lang="en-US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фермы </a:t>
            </a:r>
            <a:r>
              <a:rPr lang="de-DE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</a:t>
            </a: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30, </a:t>
            </a:r>
            <a:r>
              <a:rPr lang="de-DE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R</a:t>
            </a:r>
            <a:r>
              <a:rPr lang="ru-RU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45</a:t>
            </a:r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676808"/>
              </p:ext>
            </p:extLst>
          </p:nvPr>
        </p:nvGraphicFramePr>
        <p:xfrm>
          <a:off x="5263138" y="2829952"/>
          <a:ext cx="3923677" cy="2097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6876256" y="4382402"/>
            <a:ext cx="908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38%</a:t>
            </a:r>
            <a:endParaRPr lang="ru-RU" altLang="ru-RU" sz="28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881437"/>
              </p:ext>
            </p:extLst>
          </p:nvPr>
        </p:nvGraphicFramePr>
        <p:xfrm>
          <a:off x="579341" y="16356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1400371" y="1742922"/>
            <a:ext cx="31716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Количественный анализ</a:t>
            </a:r>
            <a:endParaRPr lang="ru-RU" altLang="ru-RU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30"/>
          <p:cNvSpPr txBox="1">
            <a:spLocks noChangeArrowheads="1"/>
          </p:cNvSpPr>
          <p:nvPr/>
        </p:nvSpPr>
        <p:spPr bwMode="auto">
          <a:xfrm>
            <a:off x="1331640" y="4274214"/>
            <a:ext cx="46085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indent="-228600" eaLnBrk="1" hangingPunct="1">
              <a:buFontTx/>
              <a:buAutoNum type="arabicPeriod"/>
            </a:pPr>
            <a:r>
              <a:rPr lang="ru-RU" altLang="ru-RU" sz="1050" b="1" dirty="0">
                <a:cs typeface="Arial" panose="020B0604020202020204" pitchFamily="34" charset="0"/>
              </a:rPr>
              <a:t>Кол-во огнезащитного материала при постоянной критической температуре (500°С)</a:t>
            </a:r>
          </a:p>
          <a:p>
            <a:pPr marL="228600" indent="-228600" eaLnBrk="1" hangingPunct="1">
              <a:buAutoNum type="arabicPeriod"/>
            </a:pPr>
            <a:r>
              <a:rPr lang="ru-RU" altLang="ru-RU" sz="1050" b="1" dirty="0" smtClean="0">
                <a:cs typeface="Arial" panose="020B0604020202020204" pitchFamily="34" charset="0"/>
              </a:rPr>
              <a:t>Кол-во огнезащитного материала при расчетном методе определения критических температур </a:t>
            </a:r>
          </a:p>
        </p:txBody>
      </p:sp>
    </p:spTree>
    <p:extLst>
      <p:ext uri="{BB962C8B-B14F-4D97-AF65-F5344CB8AC3E}">
        <p14:creationId xmlns:p14="http://schemas.microsoft.com/office/powerpoint/2010/main" val="3902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2" descr="D:\USCC\2017____2017-08-29\2017-Семинары\2017-08-30-комитет по огнезащите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588" y="3147814"/>
            <a:ext cx="146552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08103" y="-2258300"/>
            <a:ext cx="20436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7451725" cy="422275"/>
          </a:xfrm>
        </p:spPr>
        <p:txBody>
          <a:bodyPr>
            <a:noAutofit/>
          </a:bodyPr>
          <a:lstStyle/>
          <a:p>
            <a:pPr algn="l"/>
            <a:r>
              <a:rPr lang="ru-RU" altLang="ru-RU" sz="1800" b="1" dirty="0" smtClean="0"/>
              <a:t>Инженерный центр УЦСС и </a:t>
            </a:r>
            <a:br>
              <a:rPr lang="ru-RU" altLang="ru-RU" sz="1800" b="1" dirty="0" smtClean="0"/>
            </a:br>
            <a:r>
              <a:rPr lang="ru-RU" altLang="ru-RU" sz="1800" b="1" dirty="0" smtClean="0"/>
              <a:t>Комитет по огнезащите стальных конструкций </a:t>
            </a: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125">
            <a:off x="7260051" y="970375"/>
            <a:ext cx="1291091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4177">
            <a:off x="5627986" y="1836558"/>
            <a:ext cx="1270493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92" y="1923678"/>
            <a:ext cx="465223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3692" y="929028"/>
            <a:ext cx="622654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Aft>
                <a:spcPts val="600"/>
              </a:spcAft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Внесение графы «Критическая температура» в «</a:t>
            </a:r>
            <a:r>
              <a:rPr lang="ru-RU" sz="1400" b="1" dirty="0" err="1">
                <a:latin typeface="Arial Narrow" panose="020B0606020202030204" pitchFamily="34" charset="0"/>
              </a:rPr>
              <a:t>Відомість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b="1" dirty="0" err="1">
                <a:latin typeface="Arial Narrow" panose="020B0606020202030204" pitchFamily="34" charset="0"/>
              </a:rPr>
              <a:t>елементів</a:t>
            </a:r>
            <a:r>
              <a:rPr lang="ru-RU" sz="1400" b="1" dirty="0">
                <a:latin typeface="Arial Narrow" panose="020B0606020202030204" pitchFamily="34" charset="0"/>
              </a:rPr>
              <a:t>» </a:t>
            </a:r>
          </a:p>
          <a:p>
            <a:pPr marL="361950" indent="-361950" fontAlgn="t"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ДСТУ Б А.2.4-43:2009 «</a:t>
            </a:r>
            <a:r>
              <a:rPr lang="ru-RU" sz="1400" dirty="0">
                <a:latin typeface="Arial Narrow" panose="020B0606020202030204" pitchFamily="34" charset="0"/>
              </a:rPr>
              <a:t>Правила </a:t>
            </a:r>
            <a:r>
              <a:rPr lang="ru-RU" sz="1400" dirty="0" err="1">
                <a:latin typeface="Arial Narrow" panose="020B0606020202030204" pitchFamily="34" charset="0"/>
              </a:rPr>
              <a:t>виконання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uk-UA" sz="1400" dirty="0">
                <a:latin typeface="Arial Narrow" panose="020B0606020202030204" pitchFamily="34" charset="0"/>
              </a:rPr>
              <a:t>проектної та робочої  документації металевих конструкцій»</a:t>
            </a:r>
            <a:endParaRPr lang="ru-RU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08103" y="-2258300"/>
            <a:ext cx="20436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395536" y="195263"/>
            <a:ext cx="7451725" cy="422275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Экономический </a:t>
            </a:r>
            <a:r>
              <a:rPr lang="ru-RU" sz="1800" b="1" dirty="0"/>
              <a:t>эффект</a:t>
            </a:r>
            <a:r>
              <a:rPr lang="ru-RU" altLang="ru-RU" sz="1800" b="1" dirty="0" smtClean="0"/>
              <a:t> как результат консультаций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103503"/>
              </p:ext>
            </p:extLst>
          </p:nvPr>
        </p:nvGraphicFramePr>
        <p:xfrm>
          <a:off x="473075" y="706661"/>
          <a:ext cx="7632849" cy="390144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4242941">
                  <a:extLst>
                    <a:ext uri="{9D8B030D-6E8A-4147-A177-3AD203B41FA5}">
                      <a16:colId xmlns:a16="http://schemas.microsoft.com/office/drawing/2014/main" xmlns="" val="1821337929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998662766"/>
                    </a:ext>
                  </a:extLst>
                </a:gridCol>
                <a:gridCol w="1085652">
                  <a:extLst>
                    <a:ext uri="{9D8B030D-6E8A-4147-A177-3AD203B41FA5}">
                      <a16:colId xmlns:a16="http://schemas.microsoft.com/office/drawing/2014/main" xmlns="" val="3416607636"/>
                    </a:ext>
                  </a:extLst>
                </a:gridCol>
              </a:tblGrid>
              <a:tr h="400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ЗАПРОС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ОТВЕТ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Снижение затрат</a:t>
                      </a:r>
                      <a:r>
                        <a:rPr lang="ru-RU" sz="1200" baseline="0" dirty="0" smtClean="0">
                          <a:effectLst/>
                          <a:latin typeface="Arial Narrow" panose="020B0606020202030204" pitchFamily="34" charset="0"/>
                        </a:rPr>
                        <a:t> на огнезащиту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00699931"/>
                  </a:ext>
                </a:extLst>
              </a:tr>
              <a:tr h="8017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 Narrow" panose="020B0606020202030204" pitchFamily="34" charset="0"/>
                        </a:rPr>
                        <a:t>Необходимость противопожарных мероприятий в бассейне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Уход от дополнительных огнезащитных работ на объекте.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Перевод объекта в 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III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а степень огнестойкости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500 000 </a:t>
                      </a: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грн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16143936"/>
                  </a:ext>
                </a:extLst>
              </a:tr>
              <a:tr h="601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 Narrow" panose="020B0606020202030204" pitchFamily="34" charset="0"/>
                        </a:rPr>
                        <a:t>Необходимость проведения огневых испытаний  стального оцинкованного профиля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Аргументировали, что нет необходимости в проведении  дополнительных огневых испытаний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100 000 </a:t>
                      </a: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грн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56176671"/>
                  </a:ext>
                </a:extLst>
              </a:tr>
              <a:tr h="426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 Narrow" panose="020B0606020202030204" pitchFamily="34" charset="0"/>
                        </a:rPr>
                        <a:t>Проверка расчета и составление коммерческого предложения по огнезащите воздуховодов на 150 минут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1 000 000 </a:t>
                      </a: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грн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15384218"/>
                  </a:ext>
                </a:extLst>
              </a:tr>
              <a:tr h="601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 Narrow" panose="020B0606020202030204" pitchFamily="34" charset="0"/>
                        </a:rPr>
                        <a:t>Необходимость проведения огнезащитных работ усилений несущих конструкций ж/б каркаса </a:t>
                      </a:r>
                      <a:r>
                        <a:rPr lang="ru-RU" sz="1300" b="0" dirty="0" err="1">
                          <a:effectLst/>
                          <a:latin typeface="Arial Narrow" panose="020B0606020202030204" pitchFamily="34" charset="0"/>
                        </a:rPr>
                        <a:t>пром.здания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Уход от дополнительных огнезащитных работ на объекте.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2 000 000 </a:t>
                      </a: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грн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41936970"/>
                  </a:ext>
                </a:extLst>
              </a:tr>
              <a:tr h="7117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 Narrow" panose="020B0606020202030204" pitchFamily="34" charset="0"/>
                        </a:rPr>
                        <a:t>Необходимость огнезащиты воздуховодов   </a:t>
                      </a:r>
                      <a:r>
                        <a:rPr lang="en-US" sz="1300" b="0" dirty="0">
                          <a:effectLst/>
                          <a:latin typeface="Arial Narrow" panose="020B0606020202030204" pitchFamily="34" charset="0"/>
                        </a:rPr>
                        <a:t>EI</a:t>
                      </a:r>
                      <a:r>
                        <a:rPr lang="ru-RU" sz="1300" b="0" dirty="0">
                          <a:effectLst/>
                          <a:latin typeface="Arial Narrow" panose="020B0606020202030204" pitchFamily="34" charset="0"/>
                        </a:rPr>
                        <a:t>45, которые закрываются гипсокартонными листами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 Narrow" panose="020B0606020202030204" pitchFamily="34" charset="0"/>
                        </a:rPr>
                        <a:t>Необходимость огнезащиты покрытия здания (атриум) 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Уход от дополнительных огнезащитных работ на объекте.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2 500 000 </a:t>
                      </a: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грн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70992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7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0"/>
          <p:cNvSpPr txBox="1">
            <a:spLocks noChangeArrowheads="1"/>
          </p:cNvSpPr>
          <p:nvPr/>
        </p:nvSpPr>
        <p:spPr bwMode="auto">
          <a:xfrm>
            <a:off x="395536" y="171450"/>
            <a:ext cx="409221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b="1">
                <a:solidFill>
                  <a:srgbClr val="457687"/>
                </a:solidFill>
                <a:cs typeface="Arial" panose="020B0604020202020204" pitchFamily="34" charset="0"/>
              </a:rPr>
              <a:t>ПРИМЕРЫ ЭКОНОМИЧЕСКИЕ ПОКАЗАТЕЛЕЙ</a:t>
            </a:r>
            <a:endParaRPr lang="ru-RU" altLang="ru-RU" sz="1200" b="1">
              <a:solidFill>
                <a:srgbClr val="457687"/>
              </a:solidFill>
              <a:cs typeface="Arial" panose="020B0604020202020204" pitchFamily="34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1358504" y="627460"/>
            <a:ext cx="5086350" cy="0"/>
          </a:xfrm>
          <a:prstGeom prst="line">
            <a:avLst/>
          </a:prstGeom>
          <a:ln w="25400">
            <a:solidFill>
              <a:srgbClr val="7E8B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5" name="Rectangle 25"/>
          <p:cNvSpPr>
            <a:spLocks noChangeArrowheads="1"/>
          </p:cNvSpPr>
          <p:nvPr/>
        </p:nvSpPr>
        <p:spPr bwMode="auto">
          <a:xfrm>
            <a:off x="3734887" y="728484"/>
            <a:ext cx="25657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chemeClr val="accent2"/>
                </a:solidFill>
              </a:rPr>
              <a:t>РЕСПУБЛИКА БЕЛАРУСЬ </a:t>
            </a:r>
            <a:endParaRPr lang="ru-RU" altLang="ru-RU" sz="900" b="1" baseline="-25000" dirty="0">
              <a:solidFill>
                <a:schemeClr val="accent2"/>
              </a:solidFill>
            </a:endParaRPr>
          </a:p>
        </p:txBody>
      </p:sp>
      <p:pic>
        <p:nvPicPr>
          <p:cNvPr id="3072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6" y="656036"/>
            <a:ext cx="3321736" cy="2140743"/>
          </a:xfrm>
          <a:noFill/>
        </p:spPr>
      </p:pic>
      <p:pic>
        <p:nvPicPr>
          <p:cNvPr id="30727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144" y="772330"/>
            <a:ext cx="2582121" cy="1999698"/>
          </a:xfrm>
          <a:noFill/>
        </p:spPr>
      </p:pic>
      <p:pic>
        <p:nvPicPr>
          <p:cNvPr id="30728" name="Picture 5" descr="slide0081_image08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43" y="1379406"/>
            <a:ext cx="1808559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303550"/>
              </p:ext>
            </p:extLst>
          </p:nvPr>
        </p:nvGraphicFramePr>
        <p:xfrm>
          <a:off x="971600" y="2916897"/>
          <a:ext cx="7920882" cy="1870921"/>
        </p:xfrm>
        <a:graphic>
          <a:graphicData uri="http://schemas.openxmlformats.org/drawingml/2006/table">
            <a:tbl>
              <a:tblPr/>
              <a:tblGrid>
                <a:gridCol w="19202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5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03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15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Наименование объекта</a:t>
                      </a:r>
                      <a:endParaRPr lang="ru-RU" sz="9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90" marR="28490" marT="14249" marB="142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Проведенные расчеты</a:t>
                      </a:r>
                      <a:endParaRPr lang="ru-RU" sz="9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90" marR="28490" marT="14249" marB="142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Полученные результаты</a:t>
                      </a:r>
                      <a:endParaRPr lang="ru-RU" sz="9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90" marR="28490" marT="14249" marB="142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Экономический эффект</a:t>
                      </a:r>
                    </a:p>
                  </a:txBody>
                  <a:tcPr marL="28490" marR="28490" marT="14249" marB="142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«Минск-Арена» </a:t>
                      </a:r>
                      <a:endParaRPr lang="ru-RU" sz="9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90" marR="28490" marT="14249" marB="142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Расчет параметров путей эвакуации </a:t>
                      </a:r>
                      <a:endParaRPr lang="ru-RU" sz="9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Расчет динамики возможного пожара </a:t>
                      </a:r>
                      <a:endParaRPr lang="ru-RU" sz="9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90" marR="28490" marT="14249" marB="142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Исключение огнезащиты металлических конструкций покрытия главной арены </a:t>
                      </a:r>
                      <a:endParaRPr lang="ru-RU" sz="9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90" marR="28490" marT="14249" marB="142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50.000 $ </a:t>
                      </a:r>
                    </a:p>
                  </a:txBody>
                  <a:tcPr marL="28490" marR="28490" marT="14249" marB="142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1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Трубопрокатный комплекс «Белорусский </a:t>
                      </a:r>
                      <a:r>
                        <a:rPr lang="ru-RU" sz="900" b="1" dirty="0" smtClean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мет. </a:t>
                      </a:r>
                      <a:r>
                        <a:rPr lang="ru-RU" sz="9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завод» </a:t>
                      </a:r>
                      <a:endParaRPr lang="ru-RU" sz="9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90" marR="28490" marT="14249" marB="142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Расчет параметров путей эвакуации </a:t>
                      </a:r>
                      <a:endParaRPr lang="ru-RU" sz="9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Расчет динамики возможного пожара </a:t>
                      </a:r>
                      <a:endParaRPr lang="ru-RU" sz="9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90" marR="28490" marT="14249" marB="142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Исключение огнезащиты по металлу конструкций покрытия и колонн </a:t>
                      </a:r>
                      <a:endParaRPr lang="ru-RU" sz="900" b="1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90" marR="28490" marT="14249" marB="142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651.000 $</a:t>
                      </a:r>
                    </a:p>
                  </a:txBody>
                  <a:tcPr marL="28490" marR="28490" marT="14249" marB="142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5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Здание цеха стеклотары СЗАО «Гомельский стеклотарный завод» </a:t>
                      </a:r>
                      <a:endParaRPr lang="ru-RU" sz="9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90" marR="28490" marT="14249" marB="142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Расчет динамики возможного пожара</a:t>
                      </a:r>
                      <a:endParaRPr lang="ru-RU" sz="900" b="1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90" marR="28490" marT="14249" marB="142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Исключение огнезащиты по металлу конструкций покрытия </a:t>
                      </a:r>
                      <a:endParaRPr lang="ru-RU" sz="9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90" marR="28490" marT="14249" marB="142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140.000 $</a:t>
                      </a:r>
                    </a:p>
                  </a:txBody>
                  <a:tcPr marL="28490" marR="28490" marT="14249" marB="142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Здание печи и </a:t>
                      </a:r>
                      <a:r>
                        <a:rPr lang="ru-RU" sz="900" b="1" dirty="0" err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флоат</a:t>
                      </a:r>
                      <a:r>
                        <a:rPr lang="ru-RU" sz="9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-ванны ОАО «</a:t>
                      </a:r>
                      <a:r>
                        <a:rPr lang="ru-RU" sz="900" b="1" dirty="0" err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Гомельстекло</a:t>
                      </a:r>
                      <a:r>
                        <a:rPr lang="ru-RU" sz="9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» </a:t>
                      </a:r>
                      <a:endParaRPr lang="ru-RU" sz="9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90" marR="28490" marT="14249" marB="142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Расчет динамики возможного пожара </a:t>
                      </a:r>
                      <a:endParaRPr lang="ru-RU" sz="9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90" marR="28490" marT="14249" marB="142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Исключение огнезащиты по металлу конструкций покрытия и частично колонн </a:t>
                      </a:r>
                      <a:endParaRPr lang="ru-RU" sz="9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90" marR="28490" marT="14249" marB="142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745.000 $</a:t>
                      </a:r>
                    </a:p>
                  </a:txBody>
                  <a:tcPr marL="28490" marR="28490" marT="14249" marB="142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5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Футбольный манеж </a:t>
                      </a:r>
                      <a:r>
                        <a:rPr lang="ru-RU" sz="900" b="1" dirty="0" smtClean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в </a:t>
                      </a:r>
                      <a:r>
                        <a:rPr lang="ru-RU" sz="9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г. Минске </a:t>
                      </a:r>
                      <a:endParaRPr lang="ru-RU" sz="9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90" marR="28490" marT="14249" marB="142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Расчет параметров путей эвакуации </a:t>
                      </a:r>
                      <a:endParaRPr lang="ru-RU" sz="900" b="1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  </a:t>
                      </a:r>
                      <a:endParaRPr lang="ru-RU" sz="900" b="1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90" marR="28490" marT="14249" marB="142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Arial"/>
                        </a:rPr>
                        <a:t>Снижены требования к пределам огнестойкости несущих конструкций </a:t>
                      </a:r>
                      <a:endParaRPr lang="ru-RU" sz="900" b="1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90" marR="28490" marT="14249" marB="142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95.000 $</a:t>
                      </a:r>
                    </a:p>
                  </a:txBody>
                  <a:tcPr marL="28490" marR="28490" marT="14249" marB="142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0766" name="Rectangle 1"/>
          <p:cNvSpPr>
            <a:spLocks noChangeArrowheads="1"/>
          </p:cNvSpPr>
          <p:nvPr/>
        </p:nvSpPr>
        <p:spPr bwMode="auto">
          <a:xfrm>
            <a:off x="1143001" y="214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/>
          </a:p>
        </p:txBody>
      </p:sp>
    </p:spTree>
    <p:extLst>
      <p:ext uri="{BB962C8B-B14F-4D97-AF65-F5344CB8AC3E}">
        <p14:creationId xmlns:p14="http://schemas.microsoft.com/office/powerpoint/2010/main" val="3669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08103" y="-2258300"/>
            <a:ext cx="20436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323528" y="17034"/>
            <a:ext cx="50309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457687"/>
                </a:solidFill>
                <a:cs typeface="Arial" panose="020B0604020202020204" pitchFamily="34" charset="0"/>
              </a:rPr>
              <a:t>ОГНЕЗАЩИТА – ОДНА ИЗ ОСНОВНЫХ ПРИЧИН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457687"/>
                </a:solidFill>
                <a:cs typeface="Arial" panose="020B0604020202020204" pitchFamily="34" charset="0"/>
              </a:rPr>
              <a:t>СНИЖЕНИЯ РЕЙТИНГА МЕТАЛЛОСТРОЕНИЯ  </a:t>
            </a:r>
            <a:endParaRPr lang="ru-RU" altLang="ru-RU" sz="1400" b="1" dirty="0">
              <a:solidFill>
                <a:srgbClr val="457687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65455543"/>
              </p:ext>
            </p:extLst>
          </p:nvPr>
        </p:nvGraphicFramePr>
        <p:xfrm>
          <a:off x="696095" y="2439444"/>
          <a:ext cx="3780420" cy="226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510932927"/>
              </p:ext>
            </p:extLst>
          </p:nvPr>
        </p:nvGraphicFramePr>
        <p:xfrm>
          <a:off x="4944567" y="2295428"/>
          <a:ext cx="3852428" cy="2311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30"/>
          <p:cNvSpPr txBox="1">
            <a:spLocks noChangeArrowheads="1"/>
          </p:cNvSpPr>
          <p:nvPr/>
        </p:nvSpPr>
        <p:spPr bwMode="auto">
          <a:xfrm>
            <a:off x="467544" y="2796407"/>
            <a:ext cx="1065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cs typeface="Arial" panose="020B0604020202020204" pitchFamily="34" charset="0"/>
              </a:rPr>
              <a:t>огнезащита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cs typeface="Arial" panose="020B0604020202020204" pitchFamily="34" charset="0"/>
              </a:rPr>
              <a:t>30-40%</a:t>
            </a:r>
          </a:p>
        </p:txBody>
      </p:sp>
      <p:sp>
        <p:nvSpPr>
          <p:cNvPr id="18" name="TextBox 30"/>
          <p:cNvSpPr txBox="1">
            <a:spLocks noChangeArrowheads="1"/>
          </p:cNvSpPr>
          <p:nvPr/>
        </p:nvSpPr>
        <p:spPr bwMode="auto">
          <a:xfrm>
            <a:off x="5275722" y="2483668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cs typeface="Arial" panose="020B0604020202020204" pitchFamily="34" charset="0"/>
              </a:rPr>
              <a:t>огнезащита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cs typeface="Arial" panose="020B0604020202020204" pitchFamily="34" charset="0"/>
                <a:sym typeface="Symbol" panose="05050102010706020507" pitchFamily="18" charset="2"/>
              </a:rPr>
              <a:t>15-20%</a:t>
            </a:r>
            <a:endParaRPr lang="ru-RU" altLang="ru-RU" sz="1200" b="1" dirty="0">
              <a:cs typeface="Arial" panose="020B0604020202020204" pitchFamily="34" charset="0"/>
            </a:endParaRPr>
          </a:p>
        </p:txBody>
      </p:sp>
      <p:sp>
        <p:nvSpPr>
          <p:cNvPr id="20" name="TextBox 30"/>
          <p:cNvSpPr txBox="1">
            <a:spLocks noChangeArrowheads="1"/>
          </p:cNvSpPr>
          <p:nvPr/>
        </p:nvSpPr>
        <p:spPr bwMode="auto">
          <a:xfrm>
            <a:off x="4116847" y="3661360"/>
            <a:ext cx="1692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cs typeface="Arial" panose="020B0604020202020204" pitchFamily="34" charset="0"/>
              </a:rPr>
              <a:t>сырьё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cs typeface="Arial" panose="020B0604020202020204" pitchFamily="34" charset="0"/>
              </a:rPr>
              <a:t>изготовление МК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cs typeface="Arial" panose="020B0604020202020204" pitchFamily="34" charset="0"/>
              </a:rPr>
              <a:t>транспорт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cs typeface="Arial" panose="020B0604020202020204" pitchFamily="34" charset="0"/>
              </a:rPr>
              <a:t>монтаж</a:t>
            </a:r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1956260" y="2115135"/>
            <a:ext cx="139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457687"/>
                </a:solidFill>
                <a:cs typeface="Arial" panose="020B0604020202020204" pitchFamily="34" charset="0"/>
              </a:rPr>
              <a:t>УКРАИНА</a:t>
            </a:r>
          </a:p>
        </p:txBody>
      </p:sp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6312360" y="2078623"/>
            <a:ext cx="12795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457687"/>
                </a:solidFill>
                <a:cs typeface="Arial" panose="020B0604020202020204" pitchFamily="34" charset="0"/>
              </a:rPr>
              <a:t>ЕВРОПА</a:t>
            </a:r>
          </a:p>
        </p:txBody>
      </p:sp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467544" y="771550"/>
            <a:ext cx="73644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ВКЛАД ОГНЕЗАЩИТЫ В ОБЩУЮ СТОИМОСТЬ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 ЗАТРАТ ПРИ СТАЛЬНОМ СТРОИТЕЛЬСТВЕ  </a:t>
            </a:r>
          </a:p>
        </p:txBody>
      </p:sp>
    </p:spTree>
    <p:extLst>
      <p:ext uri="{BB962C8B-B14F-4D97-AF65-F5344CB8AC3E}">
        <p14:creationId xmlns:p14="http://schemas.microsoft.com/office/powerpoint/2010/main" val="42240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0"/>
          <p:cNvSpPr txBox="1">
            <a:spLocks noChangeArrowheads="1"/>
          </p:cNvSpPr>
          <p:nvPr/>
        </p:nvSpPr>
        <p:spPr bwMode="auto">
          <a:xfrm>
            <a:off x="347065" y="183752"/>
            <a:ext cx="409221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b="1">
                <a:solidFill>
                  <a:srgbClr val="457687"/>
                </a:solidFill>
                <a:cs typeface="Arial" panose="020B0604020202020204" pitchFamily="34" charset="0"/>
              </a:rPr>
              <a:t>ПРИМЕРЫ ЭКОНОМИЧЕСКИЕ ПОКАЗАТЕЛЕЙ</a:t>
            </a:r>
            <a:endParaRPr lang="ru-RU" altLang="ru-RU" sz="1200" b="1">
              <a:solidFill>
                <a:srgbClr val="457687"/>
              </a:solidFill>
              <a:cs typeface="Arial" panose="020B0604020202020204" pitchFamily="34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1358504" y="627460"/>
            <a:ext cx="5086350" cy="0"/>
          </a:xfrm>
          <a:prstGeom prst="line">
            <a:avLst/>
          </a:prstGeom>
          <a:ln w="25400">
            <a:solidFill>
              <a:srgbClr val="7E8B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81" y="771087"/>
            <a:ext cx="4031928" cy="258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25"/>
          <p:cNvSpPr>
            <a:spLocks noChangeArrowheads="1"/>
          </p:cNvSpPr>
          <p:nvPr/>
        </p:nvSpPr>
        <p:spPr bwMode="auto">
          <a:xfrm>
            <a:off x="5220072" y="1366015"/>
            <a:ext cx="205263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chemeClr val="accent2"/>
                </a:solidFill>
              </a:rPr>
              <a:t>ВЕЛИКОБРИТАНИЯ</a:t>
            </a:r>
            <a:endParaRPr lang="ru-RU" altLang="ru-RU" sz="900" b="1" baseline="-25000" dirty="0">
              <a:solidFill>
                <a:schemeClr val="accent2"/>
              </a:solidFill>
            </a:endParaRPr>
          </a:p>
        </p:txBody>
      </p:sp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7734"/>
            <a:ext cx="4000723" cy="252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95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30"/>
          <p:cNvSpPr txBox="1">
            <a:spLocks noChangeArrowheads="1"/>
          </p:cNvSpPr>
          <p:nvPr/>
        </p:nvSpPr>
        <p:spPr bwMode="auto">
          <a:xfrm>
            <a:off x="418936" y="178874"/>
            <a:ext cx="424161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b="1">
                <a:solidFill>
                  <a:srgbClr val="457687"/>
                </a:solidFill>
                <a:cs typeface="Arial" panose="020B0604020202020204" pitchFamily="34" charset="0"/>
              </a:rPr>
              <a:t>ЦЕНТР КОНСАЛТИНГА ПО ОГНЕЗАЩИТЕ УЦСС</a:t>
            </a:r>
            <a:endParaRPr lang="ru-RU" altLang="ru-RU" sz="1200" b="1">
              <a:solidFill>
                <a:srgbClr val="457687"/>
              </a:solidFill>
              <a:cs typeface="Arial" panose="020B0604020202020204" pitchFamily="34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1358504" y="627460"/>
            <a:ext cx="5086350" cy="0"/>
          </a:xfrm>
          <a:prstGeom prst="line">
            <a:avLst/>
          </a:prstGeom>
          <a:ln w="25400">
            <a:solidFill>
              <a:srgbClr val="7E8B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Rectangle 25"/>
          <p:cNvSpPr>
            <a:spLocks noChangeArrowheads="1"/>
          </p:cNvSpPr>
          <p:nvPr/>
        </p:nvSpPr>
        <p:spPr bwMode="auto">
          <a:xfrm>
            <a:off x="395536" y="724812"/>
            <a:ext cx="504467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FF0000"/>
                </a:solidFill>
              </a:rPr>
              <a:t>ГОРЯЧАЯ ЛИНИЯ ПО ОГНЕЗАЩИТЕ</a:t>
            </a:r>
            <a:endParaRPr lang="ru-RU" altLang="ru-RU" sz="2100" b="1" baseline="-25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2168079"/>
            <a:ext cx="5617369" cy="28854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0070C0"/>
                </a:solidFill>
              </a:rPr>
              <a:t>Создание </a:t>
            </a:r>
            <a:r>
              <a:rPr lang="ru-RU" sz="1100" dirty="0" err="1">
                <a:solidFill>
                  <a:srgbClr val="0070C0"/>
                </a:solidFill>
              </a:rPr>
              <a:t>предпроектных</a:t>
            </a:r>
            <a:r>
              <a:rPr lang="ru-RU" sz="1100" dirty="0">
                <a:solidFill>
                  <a:srgbClr val="0070C0"/>
                </a:solidFill>
              </a:rPr>
              <a:t> решений огнезащиты с учетом передовых разработок в области эффективного огнестойкого проектирования.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0070C0"/>
                </a:solidFill>
              </a:rPr>
              <a:t>Грамотный выбор технологий и средств огнезащиты.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0070C0"/>
                </a:solidFill>
              </a:rPr>
              <a:t>Оптимизация затрат на огнезащиту металлоконструкций </a:t>
            </a:r>
          </a:p>
          <a:p>
            <a:pPr indent="200025">
              <a:lnSpc>
                <a:spcPct val="150000"/>
              </a:lnSpc>
              <a:defRPr/>
            </a:pPr>
            <a:r>
              <a:rPr lang="ru-RU" sz="1100" dirty="0">
                <a:solidFill>
                  <a:srgbClr val="0070C0"/>
                </a:solidFill>
              </a:rPr>
              <a:t>по существующему проекту проведения огнезащитных работ.</a:t>
            </a:r>
          </a:p>
          <a:p>
            <a:pPr marL="214313" indent="-214313" fontAlgn="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0070C0"/>
                </a:solidFill>
              </a:rPr>
              <a:t>Подбор подрядчиков на проведение огнезащитных </a:t>
            </a:r>
          </a:p>
          <a:p>
            <a:pPr indent="200025" fontAlgn="t">
              <a:lnSpc>
                <a:spcPct val="150000"/>
              </a:lnSpc>
              <a:defRPr/>
            </a:pPr>
            <a:r>
              <a:rPr lang="ru-RU" sz="1100" dirty="0">
                <a:solidFill>
                  <a:srgbClr val="0070C0"/>
                </a:solidFill>
              </a:rPr>
              <a:t>работ и приобретение огнезащитных материалов.</a:t>
            </a:r>
          </a:p>
          <a:p>
            <a:pPr marL="214313" indent="-214313" fontAlgn="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0070C0"/>
                </a:solidFill>
              </a:rPr>
              <a:t>Организация и проведение испытаний </a:t>
            </a:r>
          </a:p>
          <a:p>
            <a:pPr indent="200025" fontAlgn="t">
              <a:lnSpc>
                <a:spcPct val="150000"/>
              </a:lnSpc>
              <a:defRPr/>
            </a:pPr>
            <a:r>
              <a:rPr lang="ru-RU" sz="1100" dirty="0">
                <a:solidFill>
                  <a:srgbClr val="0070C0"/>
                </a:solidFill>
              </a:rPr>
              <a:t>строительных конструкций с огнезащитными системами.</a:t>
            </a:r>
          </a:p>
          <a:p>
            <a:pPr marL="214313" indent="-214313" fontAlgn="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0070C0"/>
                </a:solidFill>
              </a:rPr>
              <a:t>Поддержка в общении с контролирующими органами.</a:t>
            </a:r>
          </a:p>
          <a:p>
            <a:pPr marL="214313" indent="-214313" fontAlgn="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0070C0"/>
                </a:solidFill>
              </a:rPr>
              <a:t>Нормативно-правовая база в области огнезащиты стальных конструкций.</a:t>
            </a:r>
          </a:p>
        </p:txBody>
      </p:sp>
      <p:sp>
        <p:nvSpPr>
          <p:cNvPr id="31751" name="Rectangle 25"/>
          <p:cNvSpPr>
            <a:spLocks noChangeArrowheads="1"/>
          </p:cNvSpPr>
          <p:nvPr/>
        </p:nvSpPr>
        <p:spPr bwMode="auto">
          <a:xfrm>
            <a:off x="440755" y="1076047"/>
            <a:ext cx="521136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100" b="1" dirty="0">
                <a:solidFill>
                  <a:srgbClr val="FF0000"/>
                </a:solidFill>
              </a:rPr>
              <a:t>www.uscc.com.ua</a:t>
            </a:r>
            <a:r>
              <a:rPr lang="uk-UA" altLang="ru-RU" sz="2100" b="1" dirty="0">
                <a:solidFill>
                  <a:srgbClr val="FF0000"/>
                </a:solidFill>
              </a:rPr>
              <a:t>        т. </a:t>
            </a:r>
            <a:r>
              <a:rPr lang="ru-RU" altLang="ru-RU" sz="2100" b="1" dirty="0">
                <a:solidFill>
                  <a:srgbClr val="FF0000"/>
                </a:solidFill>
              </a:rPr>
              <a:t>050-470-31-41</a:t>
            </a:r>
            <a:endParaRPr lang="ru-RU" altLang="ru-RU" sz="2100" b="1" baseline="-250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100" b="1" baseline="-25000" dirty="0">
                <a:solidFill>
                  <a:srgbClr val="FF0000"/>
                </a:solidFill>
              </a:rPr>
              <a:t> </a:t>
            </a:r>
            <a:endParaRPr lang="ru-RU" altLang="ru-RU" sz="2100" b="1" baseline="-25000" dirty="0">
              <a:solidFill>
                <a:srgbClr val="FF0000"/>
              </a:solidFill>
            </a:endParaRPr>
          </a:p>
        </p:txBody>
      </p:sp>
      <p:sp>
        <p:nvSpPr>
          <p:cNvPr id="31752" name="TextBox 30"/>
          <p:cNvSpPr txBox="1">
            <a:spLocks noChangeArrowheads="1"/>
          </p:cNvSpPr>
          <p:nvPr/>
        </p:nvSpPr>
        <p:spPr bwMode="auto">
          <a:xfrm>
            <a:off x="453878" y="1507054"/>
            <a:ext cx="549592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b="1">
                <a:solidFill>
                  <a:srgbClr val="002060"/>
                </a:solidFill>
              </a:rPr>
              <a:t>бесплатные консультации и техническая поддержка </a:t>
            </a:r>
            <a:r>
              <a:rPr lang="ru-RU" altLang="ru-RU" sz="1350">
                <a:solidFill>
                  <a:srgbClr val="002060"/>
                </a:solidFill>
              </a:rPr>
              <a:t>участникам строительного процесса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>
                <a:solidFill>
                  <a:srgbClr val="002060"/>
                </a:solidFill>
              </a:rPr>
              <a:t>инвесторам, девелоперам, архитекторам, проектировщикам</a:t>
            </a:r>
            <a:endParaRPr lang="ru-RU" altLang="ru-RU" sz="1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Облако 2"/>
          <p:cNvSpPr/>
          <p:nvPr/>
        </p:nvSpPr>
        <p:spPr>
          <a:xfrm rot="3341251">
            <a:off x="6719623" y="2331163"/>
            <a:ext cx="1409700" cy="2418160"/>
          </a:xfrm>
          <a:prstGeom prst="cloud">
            <a:avLst/>
          </a:prstGeom>
          <a:solidFill>
            <a:schemeClr val="accent1">
              <a:lumMod val="9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1754" name="TextBox 30"/>
          <p:cNvSpPr txBox="1">
            <a:spLocks noChangeArrowheads="1"/>
          </p:cNvSpPr>
          <p:nvPr/>
        </p:nvSpPr>
        <p:spPr bwMode="auto">
          <a:xfrm rot="19643890">
            <a:off x="6359724" y="2832138"/>
            <a:ext cx="2051447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ru-RU" altLang="ru-RU" sz="1050" b="1" dirty="0">
                <a:solidFill>
                  <a:srgbClr val="FF0000"/>
                </a:solidFill>
              </a:rPr>
              <a:t>АУДИТ </a:t>
            </a:r>
          </a:p>
          <a:p>
            <a:pPr algn="ctr"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ru-RU" altLang="ru-RU" sz="1050" b="1" dirty="0">
                <a:solidFill>
                  <a:srgbClr val="FF0000"/>
                </a:solidFill>
              </a:rPr>
              <a:t>РЕШЕНИЙ ПО ОГНЕЗАЩИТЕ и проверка качества огнезащитных работ</a:t>
            </a:r>
            <a:endParaRPr lang="ru-RU" altLang="ru-RU" sz="105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6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1336670" y="2218556"/>
            <a:ext cx="6531771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uk-UA" dirty="0" smtClean="0"/>
              <a:t>Спасибо за </a:t>
            </a:r>
            <a:r>
              <a:rPr lang="uk-UA" dirty="0" smtClean="0"/>
              <a:t>внимание</a:t>
            </a:r>
            <a:endParaRPr lang="en-US" dirty="0"/>
          </a:p>
        </p:txBody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5580112" y="4587974"/>
            <a:ext cx="2886472" cy="360040"/>
          </a:xfrm>
          <a:prstGeom prst="rect">
            <a:avLst/>
          </a:prstGeom>
        </p:spPr>
        <p:txBody>
          <a:bodyPr/>
          <a:lstStyle/>
          <a:p>
            <a:pPr marL="342900" lvl="0" indent="-342900" algn="r">
              <a:spcBef>
                <a:spcPct val="20000"/>
              </a:spcBef>
            </a:pPr>
            <a:r>
              <a:rPr lang="en-US" sz="14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www.uscc.ua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| +38-044-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209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92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-5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400" noProof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30"/>
          <p:cNvSpPr txBox="1">
            <a:spLocks noChangeArrowheads="1"/>
          </p:cNvSpPr>
          <p:nvPr/>
        </p:nvSpPr>
        <p:spPr bwMode="auto">
          <a:xfrm>
            <a:off x="352562" y="96158"/>
            <a:ext cx="5088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457687"/>
                </a:solidFill>
                <a:cs typeface="Arial" panose="020B0604020202020204" pitchFamily="34" charset="0"/>
              </a:rPr>
              <a:t>ОГНЕЗАЩИТА – ОДНА ИЗ ОСНОВНЫХ ПРИЧИН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457687"/>
                </a:solidFill>
                <a:cs typeface="Arial" panose="020B0604020202020204" pitchFamily="34" charset="0"/>
              </a:rPr>
              <a:t>СНИЖЕНИЯ РЕЙТИНГА МЕТАЛЛОСТРОЕНИЯ  </a:t>
            </a: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1304925" y="627460"/>
            <a:ext cx="5400675" cy="0"/>
          </a:xfrm>
          <a:prstGeom prst="line">
            <a:avLst/>
          </a:prstGeom>
          <a:ln w="25400">
            <a:solidFill>
              <a:srgbClr val="7E8B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58504" y="627460"/>
            <a:ext cx="5086350" cy="0"/>
          </a:xfrm>
          <a:prstGeom prst="line">
            <a:avLst/>
          </a:prstGeom>
          <a:ln w="25400">
            <a:solidFill>
              <a:srgbClr val="7E8B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TextBox 30"/>
          <p:cNvSpPr txBox="1">
            <a:spLocks noChangeArrowheads="1"/>
          </p:cNvSpPr>
          <p:nvPr/>
        </p:nvSpPr>
        <p:spPr bwMode="auto">
          <a:xfrm>
            <a:off x="532055" y="740695"/>
            <a:ext cx="339516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 b="1" dirty="0">
                <a:solidFill>
                  <a:srgbClr val="002060"/>
                </a:solidFill>
                <a:cs typeface="Arial" panose="020B0604020202020204" pitchFamily="34" charset="0"/>
              </a:rPr>
              <a:t>ФАКТОРЫ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 b="1" dirty="0">
                <a:solidFill>
                  <a:srgbClr val="002060"/>
                </a:solidFill>
                <a:cs typeface="Arial" panose="020B0604020202020204" pitchFamily="34" charset="0"/>
              </a:rPr>
              <a:t>влияющие на стоимость огнезащиты</a:t>
            </a:r>
            <a:endParaRPr lang="ru-RU" altLang="ru-RU" sz="12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103" name="TextBox 30"/>
          <p:cNvSpPr txBox="1">
            <a:spLocks noChangeArrowheads="1"/>
          </p:cNvSpPr>
          <p:nvPr/>
        </p:nvSpPr>
        <p:spPr bwMode="auto">
          <a:xfrm>
            <a:off x="662772" y="1345532"/>
            <a:ext cx="3571875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50" b="1" dirty="0">
                <a:solidFill>
                  <a:srgbClr val="457687"/>
                </a:solidFill>
                <a:cs typeface="Arial" panose="020B0604020202020204" pitchFamily="34" charset="0"/>
              </a:rPr>
              <a:t>- завышенные и необоснованные требования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50" b="1" dirty="0">
                <a:solidFill>
                  <a:srgbClr val="457687"/>
                </a:solidFill>
                <a:cs typeface="Arial" panose="020B0604020202020204" pitchFamily="34" charset="0"/>
              </a:rPr>
              <a:t>  нормативных документов</a:t>
            </a:r>
          </a:p>
          <a:p>
            <a:pPr eaLnBrk="1" hangingPunct="1">
              <a:spcBef>
                <a:spcPts val="450"/>
              </a:spcBef>
              <a:buNone/>
            </a:pPr>
            <a:r>
              <a:rPr lang="ru-RU" altLang="ru-RU" sz="1050" b="1" dirty="0">
                <a:solidFill>
                  <a:srgbClr val="457687"/>
                </a:solidFill>
                <a:cs typeface="Arial" panose="020B0604020202020204" pitchFamily="34" charset="0"/>
              </a:rPr>
              <a:t>- не учитываются  современные,  комплексные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50" b="1" dirty="0">
                <a:solidFill>
                  <a:srgbClr val="457687"/>
                </a:solidFill>
                <a:cs typeface="Arial" panose="020B0604020202020204" pitchFamily="34" charset="0"/>
              </a:rPr>
              <a:t>  противопожарные мероприятия в строительстве </a:t>
            </a:r>
          </a:p>
          <a:p>
            <a:pPr eaLnBrk="1" hangingPunct="1">
              <a:spcBef>
                <a:spcPts val="450"/>
              </a:spcBef>
              <a:buNone/>
            </a:pPr>
            <a:r>
              <a:rPr lang="ru-RU" altLang="ru-RU" sz="1050" b="1" dirty="0">
                <a:solidFill>
                  <a:srgbClr val="457687"/>
                </a:solidFill>
                <a:cs typeface="Arial" panose="020B0604020202020204" pitchFamily="34" charset="0"/>
              </a:rPr>
              <a:t>- низкая информированность потребителей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50" b="1" dirty="0">
                <a:solidFill>
                  <a:srgbClr val="457687"/>
                </a:solidFill>
                <a:cs typeface="Arial" panose="020B0604020202020204" pitchFamily="34" charset="0"/>
              </a:rPr>
              <a:t>  о состоянии рынка огнезащитных материалов</a:t>
            </a:r>
          </a:p>
          <a:p>
            <a:pPr eaLnBrk="1" hangingPunct="1">
              <a:spcBef>
                <a:spcPts val="450"/>
              </a:spcBef>
              <a:buNone/>
            </a:pPr>
            <a:r>
              <a:rPr lang="ru-RU" altLang="ru-RU" sz="1050" b="1" dirty="0">
                <a:solidFill>
                  <a:srgbClr val="457687"/>
                </a:solidFill>
                <a:cs typeface="Arial" panose="020B0604020202020204" pitchFamily="34" charset="0"/>
              </a:rPr>
              <a:t>- коррупция и </a:t>
            </a:r>
            <a:r>
              <a:rPr lang="ru-RU" altLang="ru-RU" sz="1050" b="1" dirty="0" err="1">
                <a:solidFill>
                  <a:srgbClr val="457687"/>
                </a:solidFill>
                <a:cs typeface="Arial" panose="020B0604020202020204" pitchFamily="34" charset="0"/>
              </a:rPr>
              <a:t>админресурс</a:t>
            </a:r>
            <a:r>
              <a:rPr lang="ru-RU" altLang="ru-RU" sz="1050" b="1" dirty="0">
                <a:solidFill>
                  <a:srgbClr val="457687"/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4104" name="TextBox 30"/>
          <p:cNvSpPr txBox="1">
            <a:spLocks noChangeArrowheads="1"/>
          </p:cNvSpPr>
          <p:nvPr/>
        </p:nvSpPr>
        <p:spPr bwMode="auto">
          <a:xfrm>
            <a:off x="4927341" y="3112294"/>
            <a:ext cx="26635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 b="1">
                <a:solidFill>
                  <a:srgbClr val="002060"/>
                </a:solidFill>
                <a:cs typeface="Arial" panose="020B0604020202020204" pitchFamily="34" charset="0"/>
              </a:rPr>
              <a:t>НЕОБХОДИМЫЕ ДЕЙСТВИЯ </a:t>
            </a:r>
          </a:p>
        </p:txBody>
      </p:sp>
      <p:sp>
        <p:nvSpPr>
          <p:cNvPr id="4105" name="TextBox 30"/>
          <p:cNvSpPr txBox="1">
            <a:spLocks noChangeArrowheads="1"/>
          </p:cNvSpPr>
          <p:nvPr/>
        </p:nvSpPr>
        <p:spPr bwMode="auto">
          <a:xfrm>
            <a:off x="4537472" y="3494485"/>
            <a:ext cx="3409950" cy="157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50" b="1">
                <a:solidFill>
                  <a:srgbClr val="457687"/>
                </a:solidFill>
                <a:cs typeface="Arial" panose="020B0604020202020204" pitchFamily="34" charset="0"/>
              </a:rPr>
              <a:t>- внедрение гибкого подхода к проектированию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50" b="1">
                <a:solidFill>
                  <a:srgbClr val="457687"/>
                </a:solidFill>
                <a:cs typeface="Arial" panose="020B0604020202020204" pitchFamily="34" charset="0"/>
              </a:rPr>
              <a:t>  и нормированию систем пожбезопасности 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50" b="1">
                <a:solidFill>
                  <a:srgbClr val="457687"/>
                </a:solidFill>
                <a:cs typeface="Arial" panose="020B0604020202020204" pitchFamily="34" charset="0"/>
              </a:rPr>
              <a:t>  строительстве</a:t>
            </a:r>
          </a:p>
          <a:p>
            <a:pPr eaLnBrk="1" hangingPunct="1">
              <a:spcBef>
                <a:spcPts val="450"/>
              </a:spcBef>
              <a:buNone/>
            </a:pPr>
            <a:r>
              <a:rPr lang="ru-RU" altLang="ru-RU" sz="1050" b="1">
                <a:solidFill>
                  <a:srgbClr val="457687"/>
                </a:solidFill>
                <a:cs typeface="Arial" panose="020B0604020202020204" pitchFamily="34" charset="0"/>
              </a:rPr>
              <a:t>- использование общепринятых европейских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50" b="1">
                <a:solidFill>
                  <a:srgbClr val="457687"/>
                </a:solidFill>
                <a:cs typeface="Arial" panose="020B0604020202020204" pitchFamily="34" charset="0"/>
              </a:rPr>
              <a:t>  подходов к огнезащите </a:t>
            </a:r>
          </a:p>
          <a:p>
            <a:pPr eaLnBrk="1" hangingPunct="1">
              <a:spcBef>
                <a:spcPts val="450"/>
              </a:spcBef>
              <a:buNone/>
            </a:pPr>
            <a:r>
              <a:rPr lang="ru-RU" altLang="ru-RU" sz="1050" b="1">
                <a:solidFill>
                  <a:srgbClr val="457687"/>
                </a:solidFill>
                <a:cs typeface="Arial" panose="020B0604020202020204" pitchFamily="34" charset="0"/>
              </a:rPr>
              <a:t>- проведение практических исследований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50" b="1">
                <a:solidFill>
                  <a:srgbClr val="457687"/>
                </a:solidFill>
                <a:cs typeface="Arial" panose="020B0604020202020204" pitchFamily="34" charset="0"/>
              </a:rPr>
              <a:t>  поведения конструкций в пожаре</a:t>
            </a:r>
          </a:p>
          <a:p>
            <a:pPr eaLnBrk="1" hangingPunct="1">
              <a:spcBef>
                <a:spcPts val="450"/>
              </a:spcBef>
              <a:buNone/>
            </a:pPr>
            <a:r>
              <a:rPr lang="ru-RU" altLang="ru-RU" sz="1050" b="1">
                <a:solidFill>
                  <a:srgbClr val="457687"/>
                </a:solidFill>
                <a:cs typeface="Arial" panose="020B0604020202020204" pitchFamily="34" charset="0"/>
              </a:rPr>
              <a:t>- обучающая и разъяснительная работа</a:t>
            </a:r>
          </a:p>
        </p:txBody>
      </p:sp>
      <p:sp>
        <p:nvSpPr>
          <p:cNvPr id="21" name="Стрелка углом 20"/>
          <p:cNvSpPr/>
          <p:nvPr/>
        </p:nvSpPr>
        <p:spPr>
          <a:xfrm rot="5400000">
            <a:off x="5193506" y="1310844"/>
            <a:ext cx="1512094" cy="151209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1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2" name="Стрелка углом 21"/>
          <p:cNvSpPr/>
          <p:nvPr/>
        </p:nvSpPr>
        <p:spPr>
          <a:xfrm flipV="1">
            <a:off x="2129858" y="3067623"/>
            <a:ext cx="1512094" cy="145732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1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108" name="WordArt 5"/>
          <p:cNvSpPr>
            <a:spLocks noChangeArrowheads="1" noChangeShapeType="1" noTextEdit="1"/>
          </p:cNvSpPr>
          <p:nvPr/>
        </p:nvSpPr>
        <p:spPr bwMode="auto">
          <a:xfrm rot="2472659">
            <a:off x="4841081" y="1356087"/>
            <a:ext cx="1945481" cy="121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403628"/>
              </a:avLst>
            </a:prstTxWarp>
          </a:bodyPr>
          <a:lstStyle/>
          <a:p>
            <a:pPr algn="ctr"/>
            <a:r>
              <a:rPr lang="ru-RU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  <a:ea typeface="+mj-lt"/>
                <a:cs typeface="+mj-lt"/>
              </a:rPr>
              <a:t>пути снижения стоимости</a:t>
            </a:r>
            <a:endParaRPr lang="en-US" sz="27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109" name="WordArt 5"/>
          <p:cNvSpPr>
            <a:spLocks noChangeArrowheads="1" noChangeShapeType="1" noTextEdit="1"/>
          </p:cNvSpPr>
          <p:nvPr/>
        </p:nvSpPr>
        <p:spPr bwMode="auto">
          <a:xfrm rot="13750673">
            <a:off x="1769098" y="3024760"/>
            <a:ext cx="1945481" cy="121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403556"/>
              </a:avLst>
            </a:prstTxWarp>
          </a:bodyPr>
          <a:lstStyle/>
          <a:p>
            <a:pPr algn="ctr"/>
            <a:r>
              <a:rPr lang="ru-RU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  <a:ea typeface="+mj-lt"/>
                <a:cs typeface="+mj-lt"/>
              </a:rPr>
              <a:t>пути снижения стоимости</a:t>
            </a:r>
            <a:endParaRPr lang="en-US" sz="27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+mj-lt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59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08103" y="-2258300"/>
            <a:ext cx="20436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" name="TextBox 30"/>
          <p:cNvSpPr txBox="1">
            <a:spLocks noChangeArrowheads="1"/>
          </p:cNvSpPr>
          <p:nvPr/>
        </p:nvSpPr>
        <p:spPr bwMode="auto">
          <a:xfrm>
            <a:off x="338654" y="173087"/>
            <a:ext cx="2740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457687"/>
                </a:solidFill>
                <a:cs typeface="Arial" panose="020B0604020202020204" pitchFamily="34" charset="0"/>
              </a:rPr>
              <a:t>ЗАКОНОДАТЕЛЬСТВО</a:t>
            </a:r>
            <a:endParaRPr lang="ru-RU" altLang="ru-RU" sz="1600" b="1" dirty="0">
              <a:solidFill>
                <a:srgbClr val="457687"/>
              </a:solidFill>
              <a:cs typeface="Arial" panose="020B0604020202020204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2771800" y="3984841"/>
            <a:ext cx="6192838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050" dirty="0" smtClean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/>
              <a:t>ОГНЕЗАЩИТА</a:t>
            </a:r>
            <a:r>
              <a:rPr lang="ru-RU" altLang="ru-RU" sz="1600" b="1" dirty="0" smtClean="0">
                <a:solidFill>
                  <a:schemeClr val="accent2"/>
                </a:solidFill>
              </a:rPr>
              <a:t> </a:t>
            </a:r>
            <a:r>
              <a:rPr lang="ru-RU" altLang="ru-RU" sz="1600" b="1" dirty="0" smtClean="0">
                <a:solidFill>
                  <a:srgbClr val="2849B5"/>
                </a:solidFill>
              </a:rPr>
              <a:t>– снижение показателя пожарной опасности материала  или повышение огнестойкости конструкции или изделия </a:t>
            </a:r>
            <a:endParaRPr lang="ru-RU" altLang="ru-RU" sz="1050" b="1" dirty="0" smtClean="0">
              <a:solidFill>
                <a:srgbClr val="2849B5"/>
              </a:solidFill>
              <a:latin typeface="Bookman Old Style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163061" y="2990766"/>
            <a:ext cx="3659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/>
              <a:t>ДСТУ 2272:2006 </a:t>
            </a:r>
            <a:r>
              <a:rPr lang="ru-RU" altLang="ru-RU" sz="1200" b="1" dirty="0" smtClean="0">
                <a:solidFill>
                  <a:srgbClr val="2849B5"/>
                </a:solidFill>
              </a:rPr>
              <a:t>«Пожарная безопасность. Термины и определения основных понятий»  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467544" y="1259454"/>
            <a:ext cx="3024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/>
              <a:t>НАПБ Б.01.012-2007 </a:t>
            </a:r>
            <a:r>
              <a:rPr lang="ru-RU" altLang="ru-RU" sz="1200" b="1" dirty="0" smtClean="0">
                <a:solidFill>
                  <a:srgbClr val="2849B5"/>
                </a:solidFill>
              </a:rPr>
              <a:t>«Правила по огнезащите»  </a:t>
            </a: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554760" y="667815"/>
            <a:ext cx="37179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/>
              <a:t>ДБН В.1.1-7:2016 </a:t>
            </a:r>
            <a:r>
              <a:rPr lang="ru-RU" altLang="ru-RU" sz="1200" b="1" dirty="0" smtClean="0">
                <a:solidFill>
                  <a:srgbClr val="2849B5"/>
                </a:solidFill>
              </a:rPr>
              <a:t>«Пожарная безопасность объектов строительства»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-50461" y="3540492"/>
            <a:ext cx="65803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/>
              <a:t>ОГНЕСТОЙКОСТЬ</a:t>
            </a: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ru-RU" sz="1600" b="1" dirty="0" smtClean="0">
                <a:solidFill>
                  <a:srgbClr val="2849B5"/>
                </a:solidFill>
              </a:rPr>
              <a:t>– способность конструкции сохранять несущие и (или) ограждающие функции в условиях пожара</a:t>
            </a:r>
            <a:endParaRPr lang="ru-RU" altLang="ru-RU" sz="1050" b="1" dirty="0" smtClean="0">
              <a:solidFill>
                <a:srgbClr val="2849B5"/>
              </a:solidFill>
              <a:latin typeface="Bookman Old Style" pitchFamily="18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83355" y="2068930"/>
            <a:ext cx="30241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/>
              <a:t>ДСТУ Б В. 1.1-4-98*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/>
              <a:t>ДСТУ Б В. 1.1-13:2007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/>
              <a:t>ДСТУ Б В. 1.1-14:2007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/>
              <a:t>ДСТУ Б В. 1.1-17:2007</a:t>
            </a:r>
            <a:endParaRPr lang="ru-RU" altLang="ru-RU" sz="1200" b="1" dirty="0" smtClean="0"/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643942" y="2213393"/>
            <a:ext cx="1512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2849B5"/>
                </a:solidFill>
              </a:rPr>
              <a:t>Методы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2849B5"/>
                </a:solidFill>
              </a:rPr>
              <a:t>испытания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2849B5"/>
                </a:solidFill>
              </a:rPr>
              <a:t>на огнестойкость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5789612" y="1071845"/>
            <a:ext cx="30241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2849B5"/>
                </a:solidFill>
              </a:rPr>
              <a:t>Складские здания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2849B5"/>
                </a:solidFill>
              </a:rPr>
              <a:t>Жилые здания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2849B5"/>
                </a:solidFill>
              </a:rPr>
              <a:t>Здания административного и бытового назначения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2849B5"/>
                </a:solidFill>
              </a:rPr>
              <a:t>Проектирование высотных жилых и общественных зданий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127625" y="1519520"/>
            <a:ext cx="8270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/>
              <a:t>ДБН</a:t>
            </a:r>
            <a:endParaRPr lang="ru-RU" altLang="ru-RU" sz="1200" b="1" dirty="0" smtClean="0"/>
          </a:p>
        </p:txBody>
      </p:sp>
      <p:sp>
        <p:nvSpPr>
          <p:cNvPr id="28" name="Счетверенная стрелка 27"/>
          <p:cNvSpPr/>
          <p:nvPr/>
        </p:nvSpPr>
        <p:spPr>
          <a:xfrm rot="19088732">
            <a:off x="788867" y="808889"/>
            <a:ext cx="1555062" cy="1282374"/>
          </a:xfrm>
          <a:prstGeom prst="quadArrow">
            <a:avLst>
              <a:gd name="adj1" fmla="val 0"/>
              <a:gd name="adj2" fmla="val 0"/>
              <a:gd name="adj3" fmla="val 22500"/>
            </a:avLst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741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08103" y="-2258300"/>
            <a:ext cx="20436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TextBox 30"/>
          <p:cNvSpPr txBox="1">
            <a:spLocks noChangeArrowheads="1"/>
          </p:cNvSpPr>
          <p:nvPr/>
        </p:nvSpPr>
        <p:spPr bwMode="auto">
          <a:xfrm>
            <a:off x="556216" y="830486"/>
            <a:ext cx="63401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ДБН В.1.1-7:2016 </a:t>
            </a:r>
            <a:r>
              <a:rPr lang="ru-RU" altLang="ru-RU" b="1" dirty="0" err="1">
                <a:latin typeface="Arial Narrow" panose="020B0606020202030204" pitchFamily="34" charset="0"/>
                <a:cs typeface="Arial" panose="020B0604020202020204" pitchFamily="34" charset="0"/>
              </a:rPr>
              <a:t>Пожежна</a:t>
            </a:r>
            <a:r>
              <a:rPr lang="ru-RU" alt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uk-UA" alt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безпека об’єктів </a:t>
            </a:r>
            <a:r>
              <a:rPr lang="uk-UA" alt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будівництва </a:t>
            </a:r>
            <a:endParaRPr lang="ru-RU" altLang="ru-RU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567883" y="1400964"/>
            <a:ext cx="46521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п.5.4. </a:t>
            </a:r>
            <a:r>
              <a:rPr lang="uk-UA" altLang="ru-RU" sz="16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Для </a:t>
            </a:r>
            <a:r>
              <a:rPr lang="uk-UA" altLang="ru-RU" sz="1600" dirty="0" err="1" smtClean="0">
                <a:latin typeface="Arial Narrow" panose="020B0606020202030204" pitchFamily="34" charset="0"/>
                <a:cs typeface="Calibri" panose="020F0502020204030204" pitchFamily="34" charset="0"/>
              </a:rPr>
              <a:t>строительных</a:t>
            </a:r>
            <a:r>
              <a:rPr lang="uk-UA" altLang="ru-RU" sz="16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uk-UA" altLang="ru-RU" sz="1600" dirty="0" err="1" smtClean="0">
                <a:latin typeface="Arial Narrow" panose="020B0606020202030204" pitchFamily="34" charset="0"/>
                <a:cs typeface="Calibri" panose="020F0502020204030204" pitchFamily="34" charset="0"/>
              </a:rPr>
              <a:t>конструкций</a:t>
            </a:r>
            <a:r>
              <a:rPr lang="uk-UA" altLang="ru-RU" sz="16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uk-UA" altLang="ru-RU" sz="1600" dirty="0" err="1" smtClean="0">
                <a:latin typeface="Arial Narrow" panose="020B0606020202030204" pitchFamily="34" charset="0"/>
                <a:cs typeface="Calibri" panose="020F0502020204030204" pitchFamily="34" charset="0"/>
              </a:rPr>
              <a:t>со</a:t>
            </a:r>
            <a:r>
              <a:rPr lang="uk-UA" altLang="ru-RU" sz="16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uk-UA" altLang="ru-RU" sz="1600" dirty="0" err="1" smtClean="0">
                <a:latin typeface="Arial Narrow" panose="020B0606020202030204" pitchFamily="34" charset="0"/>
                <a:cs typeface="Calibri" panose="020F0502020204030204" pitchFamily="34" charset="0"/>
              </a:rPr>
              <a:t>степенью</a:t>
            </a:r>
            <a:r>
              <a:rPr lang="uk-UA" altLang="ru-RU" sz="16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uk-UA" altLang="ru-RU" sz="1600" dirty="0" err="1" smtClean="0">
                <a:latin typeface="Arial Narrow" panose="020B0606020202030204" pitchFamily="34" charset="0"/>
                <a:cs typeface="Calibri" panose="020F0502020204030204" pitchFamily="34" charset="0"/>
              </a:rPr>
              <a:t>огнестойкости</a:t>
            </a:r>
            <a:r>
              <a:rPr lang="uk-UA" altLang="ru-RU" sz="16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uk-UA" altLang="ru-RU" sz="1600" dirty="0" err="1" smtClean="0">
                <a:latin typeface="Arial Narrow" panose="020B0606020202030204" pitchFamily="34" charset="0"/>
                <a:cs typeface="Calibri" panose="020F0502020204030204" pitchFamily="34" charset="0"/>
              </a:rPr>
              <a:t>более</a:t>
            </a:r>
            <a:r>
              <a:rPr lang="uk-UA" altLang="ru-RU" sz="16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60 </a:t>
            </a:r>
            <a:r>
              <a:rPr lang="uk-UA" altLang="ru-RU" sz="1600" dirty="0" err="1" smtClean="0">
                <a:latin typeface="Arial Narrow" panose="020B0606020202030204" pitchFamily="34" charset="0"/>
                <a:cs typeface="Calibri" panose="020F0502020204030204" pitchFamily="34" charset="0"/>
              </a:rPr>
              <a:t>мин</a:t>
            </a:r>
            <a:r>
              <a:rPr lang="uk-UA" altLang="ru-RU" sz="16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uk-UA" altLang="ru-RU" sz="1600" dirty="0" err="1" smtClean="0">
                <a:latin typeface="Arial Narrow" panose="020B0606020202030204" pitchFamily="34" charset="0"/>
                <a:cs typeface="Calibri" panose="020F0502020204030204" pitchFamily="34" charset="0"/>
              </a:rPr>
              <a:t>возможно</a:t>
            </a:r>
            <a:r>
              <a:rPr lang="uk-UA" altLang="ru-RU" sz="16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uk-UA" altLang="ru-RU" sz="1600" dirty="0" err="1" smtClean="0">
                <a:latin typeface="Arial Narrow" panose="020B0606020202030204" pitchFamily="34" charset="0"/>
                <a:cs typeface="Calibri" panose="020F0502020204030204" pitchFamily="34" charset="0"/>
              </a:rPr>
              <a:t>уменьшение</a:t>
            </a:r>
            <a:r>
              <a:rPr lang="uk-UA" altLang="ru-RU" sz="16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uk-UA" altLang="ru-RU" sz="1600" dirty="0" err="1" smtClean="0">
                <a:latin typeface="Arial Narrow" panose="020B0606020202030204" pitchFamily="34" charset="0"/>
                <a:cs typeface="Calibri" panose="020F0502020204030204" pitchFamily="34" charset="0"/>
              </a:rPr>
              <a:t>предела</a:t>
            </a:r>
            <a:r>
              <a:rPr lang="uk-UA" altLang="ru-RU" sz="16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uk-UA" altLang="ru-RU" sz="1600" dirty="0" err="1" smtClean="0">
                <a:latin typeface="Arial Narrow" panose="020B0606020202030204" pitchFamily="34" charset="0"/>
                <a:cs typeface="Calibri" panose="020F0502020204030204" pitchFamily="34" charset="0"/>
              </a:rPr>
              <a:t>огнестойкости</a:t>
            </a:r>
            <a:r>
              <a:rPr lang="uk-UA" altLang="ru-RU" sz="16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на </a:t>
            </a:r>
            <a:r>
              <a:rPr lang="uk-UA" altLang="ru-RU" sz="1600" b="1" dirty="0" smtClean="0">
                <a:solidFill>
                  <a:srgbClr val="768FC8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30 </a:t>
            </a:r>
            <a:r>
              <a:rPr lang="uk-UA" altLang="ru-RU" sz="1600" b="1" dirty="0" err="1" smtClean="0">
                <a:solidFill>
                  <a:srgbClr val="768FC8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мин</a:t>
            </a:r>
            <a:r>
              <a:rPr lang="uk-UA" altLang="ru-RU" sz="1600" b="1" dirty="0" smtClean="0">
                <a:solidFill>
                  <a:srgbClr val="768FC8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при </a:t>
            </a:r>
            <a:r>
              <a:rPr lang="uk-UA" altLang="ru-RU" sz="1600" b="1" dirty="0" err="1" smtClean="0">
                <a:solidFill>
                  <a:srgbClr val="768FC8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наличии</a:t>
            </a:r>
            <a:r>
              <a:rPr lang="uk-UA" altLang="ru-RU" sz="1600" b="1" dirty="0" smtClean="0">
                <a:solidFill>
                  <a:srgbClr val="768FC8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uk-UA" altLang="ru-RU" sz="1600" b="1" dirty="0" err="1" smtClean="0">
                <a:solidFill>
                  <a:srgbClr val="768FC8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спринклерной</a:t>
            </a:r>
            <a:r>
              <a:rPr lang="uk-UA" altLang="ru-RU" sz="1600" dirty="0" smtClean="0">
                <a:solidFill>
                  <a:srgbClr val="768FC8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uk-UA" altLang="ru-RU" sz="1600" dirty="0" err="1" smtClean="0">
                <a:latin typeface="Arial Narrow" panose="020B0606020202030204" pitchFamily="34" charset="0"/>
                <a:cs typeface="Calibri" panose="020F0502020204030204" pitchFamily="34" charset="0"/>
              </a:rPr>
              <a:t>системы</a:t>
            </a:r>
            <a:r>
              <a:rPr lang="uk-UA" altLang="ru-RU" sz="16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uk-UA" altLang="ru-RU" sz="1600" dirty="0" err="1" smtClean="0">
                <a:latin typeface="Arial Narrow" panose="020B0606020202030204" pitchFamily="34" charset="0"/>
                <a:cs typeface="Calibri" panose="020F0502020204030204" pitchFamily="34" charset="0"/>
              </a:rPr>
              <a:t>пожаротушения</a:t>
            </a:r>
            <a:r>
              <a:rPr lang="uk-UA" altLang="ru-RU" sz="16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.</a:t>
            </a:r>
            <a:endParaRPr lang="ru-RU" altLang="ru-RU" sz="16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88309"/>
            <a:ext cx="1558663" cy="2209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567883" y="2587163"/>
            <a:ext cx="70910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п.6.41. </a:t>
            </a:r>
            <a:r>
              <a:rPr lang="uk-UA" altLang="ru-RU" sz="1600" dirty="0" err="1" smtClean="0">
                <a:latin typeface="Arial Narrow" panose="020B0606020202030204" pitchFamily="34" charset="0"/>
                <a:cs typeface="Calibri" panose="020F0502020204030204" pitchFamily="34" charset="0"/>
              </a:rPr>
              <a:t>Строительные</a:t>
            </a:r>
            <a:r>
              <a:rPr lang="uk-UA" altLang="ru-RU" sz="16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uk-UA" altLang="ru-RU" sz="1600" dirty="0" err="1" smtClean="0">
                <a:latin typeface="Arial Narrow" panose="020B0606020202030204" pitchFamily="34" charset="0"/>
                <a:cs typeface="Calibri" panose="020F0502020204030204" pitchFamily="34" charset="0"/>
              </a:rPr>
              <a:t>конструкций</a:t>
            </a:r>
            <a:r>
              <a:rPr lang="uk-UA" altLang="ru-RU" sz="16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с </a:t>
            </a:r>
            <a:r>
              <a:rPr lang="uk-UA" altLang="ru-RU" sz="1600" dirty="0" err="1" smtClean="0">
                <a:latin typeface="Arial Narrow" panose="020B0606020202030204" pitchFamily="34" charset="0"/>
                <a:cs typeface="Calibri" panose="020F0502020204030204" pitchFamily="34" charset="0"/>
              </a:rPr>
              <a:t>требованиями</a:t>
            </a:r>
            <a:r>
              <a:rPr lang="uk-UA" altLang="ru-RU" sz="16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16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R15 </a:t>
            </a:r>
            <a:r>
              <a:rPr lang="uk-UA" altLang="ru-RU" sz="1600" dirty="0" err="1" smtClean="0">
                <a:latin typeface="Arial Narrow" panose="020B0606020202030204" pitchFamily="34" charset="0"/>
                <a:cs typeface="Calibri" panose="020F0502020204030204" pitchFamily="34" charset="0"/>
              </a:rPr>
              <a:t>или</a:t>
            </a:r>
            <a:r>
              <a:rPr lang="uk-UA" altLang="ru-RU" sz="16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16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RE15 </a:t>
            </a:r>
            <a:r>
              <a:rPr lang="ru-RU" altLang="ru-RU" sz="1600" b="1" dirty="0" smtClean="0">
                <a:solidFill>
                  <a:srgbClr val="768FC8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не требуют огнезащиты</a:t>
            </a:r>
            <a:r>
              <a:rPr lang="uk-UA" altLang="ru-RU" sz="1600" dirty="0" smtClean="0">
                <a:solidFill>
                  <a:srgbClr val="768FC8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.</a:t>
            </a:r>
            <a:endParaRPr lang="ru-RU" altLang="ru-RU" sz="1600" dirty="0">
              <a:solidFill>
                <a:srgbClr val="768FC8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556216" y="3373084"/>
            <a:ext cx="729146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В.1.1. </a:t>
            </a:r>
            <a:r>
              <a:rPr lang="ru-RU" altLang="ru-RU" sz="16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Прямые ссылки на стандарты, указывающие методы расчета на огнестойкость </a:t>
            </a:r>
          </a:p>
          <a:p>
            <a:pPr eaLnBrk="1" hangingPunct="1"/>
            <a:r>
              <a:rPr lang="ru-RU" altLang="ru-RU" sz="16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конструкций из разных материалов:</a:t>
            </a:r>
            <a:endParaRPr lang="en-US" altLang="ru-RU" sz="1600" dirty="0" smtClean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573088" indent="-171450" eaLnBrk="1" hangingPunct="1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768FC8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ДСТУ-Н Б В.2.6-211, </a:t>
            </a:r>
            <a:endParaRPr lang="en-US" altLang="ru-RU" sz="1600" b="1" dirty="0" smtClean="0">
              <a:solidFill>
                <a:srgbClr val="768FC8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573088" indent="-171450" eaLnBrk="1" hangingPunct="1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768FC8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ДСТУ-Н Б </a:t>
            </a:r>
            <a:r>
              <a:rPr lang="en-US" altLang="ru-RU" sz="1600" b="1" dirty="0" smtClean="0">
                <a:solidFill>
                  <a:srgbClr val="768FC8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EN</a:t>
            </a:r>
            <a:r>
              <a:rPr lang="uk-UA" altLang="ru-RU" sz="1600" b="1" dirty="0" smtClean="0">
                <a:solidFill>
                  <a:srgbClr val="768FC8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.</a:t>
            </a:r>
            <a:endParaRPr lang="ru-RU" altLang="ru-RU" sz="1600" b="1" dirty="0">
              <a:solidFill>
                <a:srgbClr val="768FC8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30"/>
          <p:cNvSpPr txBox="1">
            <a:spLocks noChangeArrowheads="1"/>
          </p:cNvSpPr>
          <p:nvPr/>
        </p:nvSpPr>
        <p:spPr bwMode="auto">
          <a:xfrm>
            <a:off x="539552" y="195486"/>
            <a:ext cx="31390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solidFill>
                  <a:srgbClr val="768FC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НОРМАТИВНОЕ РЕГУЛИРОВАНИЕ:</a:t>
            </a:r>
            <a:endParaRPr lang="ru-RU" altLang="ru-RU" sz="1600" b="1" dirty="0">
              <a:solidFill>
                <a:srgbClr val="768FC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860032" y="1804395"/>
            <a:ext cx="864096" cy="290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0"/>
          <p:cNvSpPr txBox="1">
            <a:spLocks noChangeArrowheads="1"/>
          </p:cNvSpPr>
          <p:nvPr/>
        </p:nvSpPr>
        <p:spPr bwMode="auto">
          <a:xfrm>
            <a:off x="6102880" y="1223992"/>
            <a:ext cx="3384376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Изменение №2 к </a:t>
            </a:r>
          </a:p>
          <a:p>
            <a:pPr eaLnBrk="1" hangingPunct="1">
              <a:spcAft>
                <a:spcPts val="600"/>
              </a:spcAft>
            </a:pPr>
            <a:r>
              <a:rPr lang="uk-UA" b="1" dirty="0" smtClean="0">
                <a:latin typeface="Arial Narrow" panose="020B0606020202030204" pitchFamily="34" charset="0"/>
              </a:rPr>
              <a:t>ДБН </a:t>
            </a:r>
            <a:r>
              <a:rPr lang="uk-UA" b="1" dirty="0">
                <a:latin typeface="Arial Narrow" panose="020B0606020202030204" pitchFamily="34" charset="0"/>
              </a:rPr>
              <a:t>В.2.3-15:2007 </a:t>
            </a:r>
            <a:endParaRPr lang="uk-UA" b="1" dirty="0" smtClean="0">
              <a:latin typeface="Arial Narrow" panose="020B060602020203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uk-UA" b="1" dirty="0" smtClean="0">
                <a:latin typeface="Arial Narrow" panose="020B0606020202030204" pitchFamily="34" charset="0"/>
              </a:rPr>
              <a:t>«</a:t>
            </a:r>
            <a:r>
              <a:rPr lang="uk-UA" b="1" dirty="0">
                <a:latin typeface="Arial Narrow" panose="020B0606020202030204" pitchFamily="34" charset="0"/>
              </a:rPr>
              <a:t>Автостоянки і гаражі </a:t>
            </a:r>
            <a:endParaRPr lang="uk-UA" b="1" dirty="0" smtClean="0">
              <a:latin typeface="Arial Narrow" panose="020B060602020203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uk-UA" b="1" dirty="0" smtClean="0">
                <a:latin typeface="Arial Narrow" panose="020B0606020202030204" pitchFamily="34" charset="0"/>
              </a:rPr>
              <a:t>для </a:t>
            </a:r>
            <a:r>
              <a:rPr lang="uk-UA" b="1" dirty="0">
                <a:latin typeface="Arial Narrow" panose="020B0606020202030204" pitchFamily="34" charset="0"/>
              </a:rPr>
              <a:t>легкових автомобілів».</a:t>
            </a:r>
            <a:endParaRPr lang="ru-RU" altLang="ru-RU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08103" y="-2258300"/>
            <a:ext cx="20436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534078"/>
              </p:ext>
            </p:extLst>
          </p:nvPr>
        </p:nvGraphicFramePr>
        <p:xfrm>
          <a:off x="539552" y="946260"/>
          <a:ext cx="7920880" cy="288036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xmlns="" val="10986747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149219440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16120543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400" dirty="0">
                          <a:effectLst/>
                          <a:latin typeface="Arial Narrow" panose="020B0606020202030204" pitchFamily="34" charset="0"/>
                        </a:rPr>
                        <a:t>до 2017 </a:t>
                      </a:r>
                      <a:r>
                        <a:rPr lang="uk-UA" sz="1400" dirty="0" err="1" smtClean="0">
                          <a:effectLst/>
                          <a:latin typeface="Arial Narrow" panose="020B0606020202030204" pitchFamily="34" charset="0"/>
                        </a:rPr>
                        <a:t>года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400" dirty="0" smtClean="0">
                          <a:effectLst/>
                          <a:latin typeface="Arial Narrow" panose="020B0606020202030204" pitchFamily="34" charset="0"/>
                        </a:rPr>
                        <a:t>в </a:t>
                      </a:r>
                      <a:r>
                        <a:rPr lang="uk-UA" sz="1400" dirty="0" err="1" smtClean="0">
                          <a:effectLst/>
                          <a:latin typeface="Arial Narrow" panose="020B0606020202030204" pitchFamily="34" charset="0"/>
                        </a:rPr>
                        <a:t>настоящее</a:t>
                      </a:r>
                      <a:r>
                        <a:rPr lang="uk-UA" sz="14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uk-UA" sz="1400" dirty="0" err="1" smtClean="0">
                          <a:effectLst/>
                          <a:latin typeface="Arial Narrow" panose="020B0606020202030204" pitchFamily="34" charset="0"/>
                        </a:rPr>
                        <a:t>время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1668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 Narrow" panose="020B0606020202030204" pitchFamily="34" charset="0"/>
                        </a:rPr>
                        <a:t>Регулирование процесса огнезащиты согласно НАПБ Б.01.012-2007 «Правила по огнезащите»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40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400" u="none" dirty="0" err="1" smtClean="0">
                          <a:effectLst/>
                          <a:latin typeface="Arial Narrow" panose="020B0606020202030204" pitchFamily="34" charset="0"/>
                        </a:rPr>
                        <a:t>Отменен</a:t>
                      </a:r>
                      <a:r>
                        <a:rPr lang="uk-UA" sz="1400" u="none" dirty="0" smtClean="0">
                          <a:effectLst/>
                          <a:latin typeface="Arial Narrow" panose="020B0606020202030204" pitchFamily="34" charset="0"/>
                        </a:rPr>
                        <a:t> с </a:t>
                      </a:r>
                      <a:r>
                        <a:rPr lang="uk-UA" sz="1400" u="none" dirty="0" err="1" smtClean="0">
                          <a:effectLst/>
                          <a:latin typeface="Arial Narrow" panose="020B0606020202030204" pitchFamily="34" charset="0"/>
                        </a:rPr>
                        <a:t>мая</a:t>
                      </a:r>
                      <a:r>
                        <a:rPr lang="uk-UA" sz="1400" u="non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34153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 Narrow" panose="020B0606020202030204" pitchFamily="34" charset="0"/>
                        </a:rPr>
                        <a:t>Наличие Государственной лицензии для выполнения огнезащитных работ, выданной Департаментом пожарной безопасности ДСНС Украины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4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4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80799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 Narrow" panose="020B0606020202030204" pitchFamily="34" charset="0"/>
                        </a:rPr>
                        <a:t>Необходимость сдачи работ по огнезащите эксперту (</a:t>
                      </a:r>
                      <a:r>
                        <a:rPr lang="ru-RU" sz="1400" b="0" dirty="0" err="1" smtClean="0">
                          <a:effectLst/>
                          <a:latin typeface="Arial Narrow" panose="020B0606020202030204" pitchFamily="34" charset="0"/>
                        </a:rPr>
                        <a:t>пожнадзору</a:t>
                      </a:r>
                      <a:r>
                        <a:rPr lang="ru-RU" sz="1400" b="0" dirty="0" smtClean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4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noProof="0" dirty="0" smtClean="0">
                          <a:effectLst/>
                          <a:latin typeface="Arial Narrow" panose="020B0606020202030204" pitchFamily="34" charset="0"/>
                        </a:rPr>
                        <a:t>По желанию заказчика</a:t>
                      </a:r>
                      <a:endParaRPr lang="ru-RU" sz="14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04940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Arial Narrow" panose="020B0606020202030204" pitchFamily="34" charset="0"/>
                        </a:rPr>
                        <a:t>Разработка Проекта</a:t>
                      </a:r>
                      <a:r>
                        <a:rPr lang="ru-RU" sz="1400" b="0" baseline="0" dirty="0" smtClean="0">
                          <a:effectLst/>
                          <a:latin typeface="Arial Narrow" panose="020B0606020202030204" pitchFamily="34" charset="0"/>
                        </a:rPr>
                        <a:t> проведения огнезащитных работ  (для стальных конструкций)</a:t>
                      </a:r>
                      <a:endParaRPr lang="ru-RU" sz="1400" b="0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en-US" sz="1400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en-US" sz="1400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50843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 Narrow" panose="020B0606020202030204" pitchFamily="34" charset="0"/>
                        </a:rPr>
                        <a:t>Стоимость сдачи огнезащитных работ эксперту</a:t>
                      </a:r>
                      <a:endParaRPr lang="ru-RU" sz="14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noProof="0" dirty="0" smtClean="0">
                          <a:effectLst/>
                          <a:latin typeface="Arial Narrow" panose="020B0606020202030204" pitchFamily="34" charset="0"/>
                        </a:rPr>
                        <a:t>5-10% (Форма 2) от стоимости огнезащиты</a:t>
                      </a:r>
                      <a:endParaRPr lang="ru-RU" sz="14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noProof="0" dirty="0" smtClean="0">
                          <a:effectLst/>
                          <a:latin typeface="Arial Narrow" panose="020B0606020202030204" pitchFamily="34" charset="0"/>
                        </a:rPr>
                        <a:t>По желанию заказчика</a:t>
                      </a:r>
                      <a:r>
                        <a:rPr lang="ru-RU" sz="1400" baseline="0" noProof="0" dirty="0" smtClean="0">
                          <a:effectLst/>
                          <a:latin typeface="Arial Narrow" panose="020B0606020202030204" pitchFamily="34" charset="0"/>
                        </a:rPr>
                        <a:t>   </a:t>
                      </a:r>
                      <a:r>
                        <a:rPr lang="uk-UA" sz="1400" dirty="0" smtClean="0">
                          <a:effectLst/>
                          <a:latin typeface="Arial Narrow" panose="020B0606020202030204" pitchFamily="34" charset="0"/>
                        </a:rPr>
                        <a:t>~ </a:t>
                      </a:r>
                      <a:r>
                        <a:rPr lang="uk-UA" sz="1400" dirty="0">
                          <a:effectLst/>
                          <a:latin typeface="Arial Narrow" panose="020B0606020202030204" pitchFamily="34" charset="0"/>
                        </a:rPr>
                        <a:t>50 000 грн.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20968109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20654" y="195486"/>
            <a:ext cx="6552728" cy="421555"/>
          </a:xfrm>
        </p:spPr>
        <p:txBody>
          <a:bodyPr>
            <a:noAutofit/>
          </a:bodyPr>
          <a:lstStyle/>
          <a:p>
            <a:r>
              <a:rPr lang="ru-RU" sz="1800" b="1" dirty="0"/>
              <a:t>Упрощение процедур по </a:t>
            </a:r>
            <a:r>
              <a:rPr lang="ru-RU" sz="1800" b="1" dirty="0" smtClean="0"/>
              <a:t>огнезащите</a:t>
            </a:r>
            <a:endParaRPr lang="ru-RU" sz="18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684190"/>
            <a:ext cx="6552728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600" b="1" dirty="0" err="1" smtClean="0">
                <a:solidFill>
                  <a:srgbClr val="768FC8"/>
                </a:solidFill>
                <a:latin typeface="Arial Narrow" panose="020B0606020202030204" pitchFamily="34" charset="0"/>
              </a:rPr>
              <a:t>Дерегуляция</a:t>
            </a:r>
            <a:r>
              <a:rPr lang="ru-RU" sz="1600" b="1" dirty="0" smtClean="0">
                <a:solidFill>
                  <a:srgbClr val="768FC8"/>
                </a:solidFill>
                <a:latin typeface="Arial Narrow" panose="020B0606020202030204" pitchFamily="34" charset="0"/>
              </a:rPr>
              <a:t>:</a:t>
            </a:r>
            <a:endParaRPr lang="ru-RU" sz="1600" b="1" dirty="0">
              <a:solidFill>
                <a:srgbClr val="768FC8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30"/>
          <p:cNvSpPr txBox="1">
            <a:spLocks noChangeArrowheads="1"/>
          </p:cNvSpPr>
          <p:nvPr/>
        </p:nvSpPr>
        <p:spPr bwMode="auto">
          <a:xfrm>
            <a:off x="3203848" y="3835969"/>
            <a:ext cx="55800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Участие в рабочей группе по разработке новых «</a:t>
            </a:r>
            <a:r>
              <a:rPr lang="ru-RU" altLang="ru-RU" sz="1400" dirty="0" smtClean="0">
                <a:latin typeface="Arial Narrow" panose="020B0606020202030204" pitchFamily="34" charset="0"/>
              </a:rPr>
              <a:t>Правил по огнезащите»</a:t>
            </a:r>
          </a:p>
          <a:p>
            <a:pPr marL="171450" indent="-1714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Участие в рабочей группе по разработке стандартов на инспектирование огнезащитных </a:t>
            </a:r>
            <a:r>
              <a:rPr lang="ru-RU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работ</a:t>
            </a:r>
          </a:p>
          <a:p>
            <a:pPr marL="171450" indent="-1714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Добровольная сертификация огнезащитных </a:t>
            </a:r>
            <a:r>
              <a:rPr lang="ru-RU" alt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материалов (Система сертификации пожарной безопасности)</a:t>
            </a:r>
            <a:endParaRPr lang="ru-RU" alt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539552" y="3884316"/>
            <a:ext cx="2856819" cy="487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altLang="ru-RU" sz="1600" dirty="0" smtClean="0">
                <a:solidFill>
                  <a:srgbClr val="768FC8"/>
                </a:solidFill>
                <a:latin typeface="Arial Narrow" panose="020B0606020202030204" pitchFamily="34" charset="0"/>
              </a:rPr>
              <a:t>Специалисты комитета </a:t>
            </a:r>
            <a:r>
              <a:rPr lang="ru-RU" altLang="ru-RU" sz="1600" dirty="0">
                <a:solidFill>
                  <a:srgbClr val="768FC8"/>
                </a:solidFill>
                <a:latin typeface="Arial Narrow" panose="020B0606020202030204" pitchFamily="34" charset="0"/>
              </a:rPr>
              <a:t>по огнезащите УЦСС:</a:t>
            </a:r>
          </a:p>
        </p:txBody>
      </p:sp>
    </p:spTree>
    <p:extLst>
      <p:ext uri="{BB962C8B-B14F-4D97-AF65-F5344CB8AC3E}">
        <p14:creationId xmlns:p14="http://schemas.microsoft.com/office/powerpoint/2010/main" val="5164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08103" y="-2258300"/>
            <a:ext cx="20436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395536" y="2144523"/>
            <a:ext cx="7416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>
              <a:spcAft>
                <a:spcPts val="600"/>
              </a:spcAft>
            </a:pPr>
            <a:r>
              <a:rPr lang="ru-RU" altLang="ru-RU" sz="1400" dirty="0" smtClean="0">
                <a:latin typeface="Arial Narrow" panose="020B0606020202030204" pitchFamily="34" charset="0"/>
              </a:rPr>
              <a:t>Применение  </a:t>
            </a:r>
            <a:r>
              <a:rPr lang="ru-RU" altLang="ru-RU" sz="1400" dirty="0">
                <a:latin typeface="Arial Narrow" panose="020B0606020202030204" pitchFamily="34" charset="0"/>
              </a:rPr>
              <a:t>в расчетах на огнестойкость </a:t>
            </a:r>
            <a:r>
              <a:rPr lang="ru-RU" altLang="ru-RU" sz="1400" dirty="0" err="1">
                <a:latin typeface="Arial Narrow" panose="020B0606020202030204" pitchFamily="34" charset="0"/>
              </a:rPr>
              <a:t>Еврокода</a:t>
            </a:r>
            <a:r>
              <a:rPr lang="ru-RU" altLang="ru-RU" sz="1400" dirty="0">
                <a:latin typeface="Arial Narrow" panose="020B0606020202030204" pitchFamily="34" charset="0"/>
              </a:rPr>
              <a:t> (</a:t>
            </a:r>
            <a:r>
              <a:rPr lang="ru-RU" altLang="ru-RU" sz="1400" b="1" dirty="0">
                <a:latin typeface="Arial Narrow" panose="020B0606020202030204" pitchFamily="34" charset="0"/>
              </a:rPr>
              <a:t>ДСТУ-Н Б </a:t>
            </a:r>
            <a:r>
              <a:rPr lang="en-US" altLang="ru-RU" sz="1400" b="1" dirty="0">
                <a:latin typeface="Arial Narrow" panose="020B0606020202030204" pitchFamily="34" charset="0"/>
              </a:rPr>
              <a:t>EN</a:t>
            </a:r>
            <a:r>
              <a:rPr lang="uk-UA" altLang="ru-RU" sz="1400" b="1" dirty="0">
                <a:latin typeface="Arial Narrow" panose="020B0606020202030204" pitchFamily="34" charset="0"/>
              </a:rPr>
              <a:t> 1993-1-2</a:t>
            </a:r>
            <a:r>
              <a:rPr lang="uk-UA" altLang="ru-RU" sz="1400" dirty="0">
                <a:latin typeface="Arial Narrow" panose="020B0606020202030204" pitchFamily="34" charset="0"/>
              </a:rPr>
              <a:t>)</a:t>
            </a:r>
            <a:r>
              <a:rPr lang="ru-RU" altLang="ru-RU" sz="1400" dirty="0">
                <a:latin typeface="Arial Narrow" panose="020B0606020202030204" pitchFamily="34" charset="0"/>
              </a:rPr>
              <a:t>, а теперь и </a:t>
            </a:r>
            <a:r>
              <a:rPr lang="ru-RU" altLang="ru-RU" sz="1400" b="1" dirty="0">
                <a:latin typeface="Arial Narrow" panose="020B0606020202030204" pitchFamily="34" charset="0"/>
              </a:rPr>
              <a:t>ДСТУ-Н Б В.2.6-211:2016 </a:t>
            </a:r>
            <a:r>
              <a:rPr lang="ru-RU" altLang="ru-RU" sz="1400" dirty="0">
                <a:latin typeface="Arial Narrow" panose="020B0606020202030204" pitchFamily="34" charset="0"/>
              </a:rPr>
              <a:t>позволяет применить </a:t>
            </a:r>
            <a:r>
              <a:rPr lang="ru-RU" altLang="ru-RU" sz="1400" b="1" dirty="0">
                <a:solidFill>
                  <a:srgbClr val="768FC8"/>
                </a:solidFill>
                <a:latin typeface="Arial Narrow" panose="020B0606020202030204" pitchFamily="34" charset="0"/>
              </a:rPr>
              <a:t>дифференцированный подход при расчете огнезащиты стальных конструкций</a:t>
            </a:r>
            <a:r>
              <a:rPr lang="ru-RU" altLang="ru-RU" sz="1400" dirty="0">
                <a:latin typeface="Arial Narrow" panose="020B0606020202030204" pitchFamily="34" charset="0"/>
              </a:rPr>
              <a:t>, что существенно снижает общие затраты на огнезащиту здания </a:t>
            </a:r>
            <a:r>
              <a:rPr lang="ru-RU" altLang="ru-RU" sz="1400" dirty="0">
                <a:solidFill>
                  <a:srgbClr val="768FC8"/>
                </a:solidFill>
                <a:latin typeface="Arial Narrow" panose="020B0606020202030204" pitchFamily="34" charset="0"/>
              </a:rPr>
              <a:t>(</a:t>
            </a:r>
            <a:r>
              <a:rPr lang="ru-RU" altLang="ru-RU" sz="1400" b="1" dirty="0">
                <a:solidFill>
                  <a:srgbClr val="768FC8"/>
                </a:solidFill>
                <a:latin typeface="Arial Narrow" panose="020B0606020202030204" pitchFamily="34" charset="0"/>
              </a:rPr>
              <a:t>на 20-30</a:t>
            </a:r>
            <a:r>
              <a:rPr lang="ru-RU" altLang="ru-RU" sz="1400" b="1" dirty="0" smtClean="0">
                <a:solidFill>
                  <a:srgbClr val="768FC8"/>
                </a:solidFill>
                <a:latin typeface="Arial Narrow" panose="020B0606020202030204" pitchFamily="34" charset="0"/>
              </a:rPr>
              <a:t>%</a:t>
            </a:r>
            <a:r>
              <a:rPr lang="ru-RU" altLang="ru-RU" sz="1400" dirty="0" smtClean="0">
                <a:solidFill>
                  <a:srgbClr val="768FC8"/>
                </a:solidFill>
                <a:latin typeface="Arial Narrow" panose="020B0606020202030204" pitchFamily="34" charset="0"/>
              </a:rPr>
              <a:t>)</a:t>
            </a:r>
            <a:endParaRPr lang="ru-RU" altLang="ru-RU" sz="1400" dirty="0">
              <a:solidFill>
                <a:srgbClr val="768FC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95" y="3078498"/>
            <a:ext cx="1422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2478117" y="3382459"/>
            <a:ext cx="303961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latin typeface="Arial Narrow" panose="020B0606020202030204" pitchFamily="34" charset="0"/>
              </a:rPr>
              <a:t>Европейская</a:t>
            </a:r>
            <a:r>
              <a:rPr lang="ru-RU" altLang="ru-RU" sz="1400" dirty="0">
                <a:latin typeface="Arial Narrow" panose="020B0606020202030204" pitchFamily="34" charset="0"/>
              </a:rPr>
              <a:t> – </a:t>
            </a:r>
          </a:p>
          <a:p>
            <a:pPr eaLnBrk="1" hangingPunct="1"/>
            <a:r>
              <a:rPr lang="ru-RU" altLang="ru-RU" sz="1400" dirty="0">
                <a:latin typeface="Arial Narrow" panose="020B0606020202030204" pitchFamily="34" charset="0"/>
              </a:rPr>
              <a:t>            </a:t>
            </a:r>
            <a:r>
              <a:rPr lang="ru-RU" altLang="ru-RU" sz="1400" dirty="0" err="1">
                <a:latin typeface="Arial Narrow" panose="020B0606020202030204" pitchFamily="34" charset="0"/>
              </a:rPr>
              <a:t>Еврокод</a:t>
            </a:r>
            <a:r>
              <a:rPr lang="ru-RU" altLang="ru-RU" sz="1400" dirty="0">
                <a:latin typeface="Arial Narrow" panose="020B0606020202030204" pitchFamily="34" charset="0"/>
              </a:rPr>
              <a:t> (ДСТУ-Н Б </a:t>
            </a:r>
            <a:r>
              <a:rPr lang="en-US" altLang="ru-RU" sz="1400" dirty="0">
                <a:latin typeface="Arial Narrow" panose="020B0606020202030204" pitchFamily="34" charset="0"/>
              </a:rPr>
              <a:t>EN</a:t>
            </a:r>
            <a:r>
              <a:rPr lang="uk-UA" altLang="ru-RU" sz="1400" dirty="0">
                <a:latin typeface="Arial Narrow" panose="020B0606020202030204" pitchFamily="34" charset="0"/>
              </a:rPr>
              <a:t> 1993-1-2)  </a:t>
            </a:r>
          </a:p>
          <a:p>
            <a:pPr eaLnBrk="1" hangingPunct="1">
              <a:spcAft>
                <a:spcPts val="600"/>
              </a:spcAft>
            </a:pPr>
            <a:r>
              <a:rPr lang="uk-UA" altLang="ru-RU" sz="1400" dirty="0">
                <a:latin typeface="Arial Narrow" panose="020B0606020202030204" pitchFamily="34" charset="0"/>
              </a:rPr>
              <a:t>            КМ по </a:t>
            </a:r>
            <a:r>
              <a:rPr lang="uk-UA" altLang="ru-RU" sz="1400" dirty="0" err="1" smtClean="0">
                <a:latin typeface="Arial Narrow" panose="020B0606020202030204" pitchFamily="34" charset="0"/>
              </a:rPr>
              <a:t>Еврокоду</a:t>
            </a:r>
            <a:endParaRPr lang="uk-UA" altLang="ru-RU" sz="1400" dirty="0" smtClean="0">
              <a:latin typeface="Arial Narrow" panose="020B060602020203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uk-UA" altLang="ru-RU" sz="1400" dirty="0">
              <a:latin typeface="Arial Narrow" panose="020B0606020202030204" pitchFamily="34" charset="0"/>
            </a:endParaRPr>
          </a:p>
          <a:p>
            <a:pPr eaLnBrk="1" hangingPunct="1"/>
            <a:r>
              <a:rPr lang="uk-UA" altLang="ru-RU" sz="1400" b="1" dirty="0" err="1">
                <a:latin typeface="Arial Narrow" panose="020B0606020202030204" pitchFamily="34" charset="0"/>
              </a:rPr>
              <a:t>Национальная</a:t>
            </a:r>
            <a:r>
              <a:rPr lang="uk-UA" altLang="ru-RU" sz="1400" dirty="0">
                <a:latin typeface="Arial Narrow" panose="020B0606020202030204" pitchFamily="34" charset="0"/>
              </a:rPr>
              <a:t> –</a:t>
            </a:r>
          </a:p>
          <a:p>
            <a:pPr eaLnBrk="1" hangingPunct="1"/>
            <a:r>
              <a:rPr lang="ru-RU" altLang="ru-RU" sz="1400" dirty="0">
                <a:latin typeface="Arial Narrow" panose="020B0606020202030204" pitchFamily="34" charset="0"/>
              </a:rPr>
              <a:t>             ДСТУ-Н Б В.2.6-211:2016 </a:t>
            </a:r>
          </a:p>
          <a:p>
            <a:pPr eaLnBrk="1" hangingPunct="1"/>
            <a:r>
              <a:rPr lang="ru-RU" altLang="ru-RU" sz="1400" dirty="0">
                <a:latin typeface="Arial Narrow" panose="020B0606020202030204" pitchFamily="34" charset="0"/>
              </a:rPr>
              <a:t>             КМ по ДБН</a:t>
            </a:r>
            <a:endParaRPr lang="uk-UA" altLang="ru-RU" sz="1400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1416" y="3764627"/>
            <a:ext cx="1332416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dirty="0">
                <a:latin typeface="Arial Narrow" panose="020B0606020202030204" pitchFamily="34" charset="0"/>
              </a:rPr>
              <a:t>2 ветки </a:t>
            </a:r>
          </a:p>
          <a:p>
            <a:pPr algn="ctr">
              <a:defRPr/>
            </a:pPr>
            <a:r>
              <a:rPr lang="ru-RU" sz="1400" dirty="0">
                <a:latin typeface="Arial Narrow" panose="020B0606020202030204" pitchFamily="34" charset="0"/>
              </a:rPr>
              <a:t>проектирования:</a:t>
            </a:r>
          </a:p>
        </p:txBody>
      </p:sp>
      <p:cxnSp>
        <p:nvCxnSpPr>
          <p:cNvPr id="26" name="Прямая со стрелкой 25"/>
          <p:cNvCxnSpPr>
            <a:stCxn id="25" idx="3"/>
          </p:cNvCxnSpPr>
          <p:nvPr/>
        </p:nvCxnSpPr>
        <p:spPr>
          <a:xfrm flipV="1">
            <a:off x="1833832" y="3626517"/>
            <a:ext cx="589505" cy="399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5" idx="3"/>
          </p:cNvCxnSpPr>
          <p:nvPr/>
        </p:nvCxnSpPr>
        <p:spPr>
          <a:xfrm>
            <a:off x="1833832" y="4026237"/>
            <a:ext cx="589505" cy="536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99" y="3626517"/>
            <a:ext cx="118745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395536" y="164585"/>
            <a:ext cx="6552728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800" b="1" dirty="0" smtClean="0"/>
              <a:t>Расчет критических температур</a:t>
            </a:r>
            <a:endParaRPr lang="ru-RU" sz="1800" b="1" dirty="0"/>
          </a:p>
        </p:txBody>
      </p:sp>
      <p:sp>
        <p:nvSpPr>
          <p:cNvPr id="11" name="TextBox 30"/>
          <p:cNvSpPr txBox="1">
            <a:spLocks noChangeArrowheads="1"/>
          </p:cNvSpPr>
          <p:nvPr/>
        </p:nvSpPr>
        <p:spPr bwMode="auto">
          <a:xfrm>
            <a:off x="425494" y="781451"/>
            <a:ext cx="50826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sz="1400" b="1" dirty="0">
                <a:solidFill>
                  <a:srgbClr val="768FC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ДСТУ-Н Б В.2.6-211:2016 </a:t>
            </a:r>
            <a:r>
              <a:rPr lang="uk-UA" altLang="ru-RU" sz="1400" b="1" dirty="0">
                <a:solidFill>
                  <a:srgbClr val="768FC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Проектування сталевих конструкцій. </a:t>
            </a:r>
            <a:endParaRPr lang="uk-UA" altLang="ru-RU" sz="1400" b="1" dirty="0" smtClean="0">
              <a:solidFill>
                <a:srgbClr val="768FC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uk-UA" altLang="ru-RU" sz="1400" b="1" dirty="0" smtClean="0">
                <a:solidFill>
                  <a:srgbClr val="768FC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Розрахунок </a:t>
            </a:r>
            <a:r>
              <a:rPr lang="uk-UA" altLang="ru-RU" sz="1400" b="1" dirty="0">
                <a:solidFill>
                  <a:srgbClr val="768FC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конструкцій на </a:t>
            </a:r>
            <a:r>
              <a:rPr lang="uk-UA" altLang="ru-RU" sz="1400" b="1" dirty="0" smtClean="0">
                <a:solidFill>
                  <a:srgbClr val="768FC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вогнестійкість</a:t>
            </a:r>
          </a:p>
          <a:p>
            <a:pPr eaLnBrk="1" hangingPunct="1">
              <a:buFontTx/>
              <a:buChar char="-"/>
            </a:pP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определение огнестойкости незащищенных стальных элементов</a:t>
            </a:r>
          </a:p>
          <a:p>
            <a:pPr eaLnBrk="1" hangingPunct="1">
              <a:buFontTx/>
              <a:buChar char="-"/>
            </a:pP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определение огнестойкости защищенных стальных элементов</a:t>
            </a:r>
          </a:p>
          <a:p>
            <a:pPr eaLnBrk="1" hangingPunct="1">
              <a:buFontTx/>
              <a:buChar char="-"/>
            </a:pPr>
            <a:r>
              <a:rPr lang="ru-RU" altLang="ru-RU" sz="1400" u="sng" dirty="0">
                <a:latin typeface="Arial Narrow" panose="020B0606020202030204" pitchFamily="34" charset="0"/>
                <a:cs typeface="Arial" panose="020B0604020202020204" pitchFamily="34" charset="0"/>
              </a:rPr>
              <a:t>определение критической температуры стальных </a:t>
            </a:r>
            <a:r>
              <a:rPr lang="ru-RU" altLang="ru-RU" sz="1400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элементов</a:t>
            </a:r>
            <a:endParaRPr lang="ru-RU" altLang="ru-RU" sz="1400" u="sng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08103" y="-2258300"/>
            <a:ext cx="20436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206375"/>
            <a:ext cx="7643813" cy="420688"/>
          </a:xfrm>
        </p:spPr>
        <p:txBody>
          <a:bodyPr/>
          <a:lstStyle/>
          <a:p>
            <a:pPr algn="l"/>
            <a:r>
              <a:rPr lang="ru-RU" altLang="ru-RU" sz="1800" b="1" dirty="0" smtClean="0"/>
              <a:t>Принцип определения критической температуры по ДСТУ </a:t>
            </a: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971600" y="1471885"/>
            <a:ext cx="6756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>
              <a:spcAft>
                <a:spcPts val="1200"/>
              </a:spcAft>
            </a:pPr>
            <a:r>
              <a:rPr lang="ru-RU" altLang="ru-RU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определение </a:t>
            </a:r>
            <a:r>
              <a:rPr lang="ru-RU" altLang="ru-RU" sz="1400" dirty="0">
                <a:solidFill>
                  <a:srgbClr val="FF0000"/>
                </a:solidFill>
                <a:latin typeface="Arial Narrow" panose="020B0606020202030204" pitchFamily="34" charset="0"/>
              </a:rPr>
              <a:t>критической температуры элемента</a:t>
            </a:r>
            <a:r>
              <a:rPr lang="ru-RU" altLang="ru-RU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!</a:t>
            </a:r>
            <a:endParaRPr lang="ru-RU" altLang="ru-RU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5144"/>
            <a:ext cx="512540" cy="41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00087" y="3407970"/>
            <a:ext cx="56001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 fontAlgn="t">
              <a:spcAft>
                <a:spcPts val="600"/>
              </a:spcAft>
              <a:buAutoNum type="arabicPeriod"/>
              <a:defRPr/>
            </a:pPr>
            <a:r>
              <a:rPr lang="uk-UA" sz="1400" dirty="0" err="1" smtClean="0">
                <a:latin typeface="Arial Narrow" panose="020B0606020202030204" pitchFamily="34" charset="0"/>
              </a:rPr>
              <a:t>Степени</a:t>
            </a:r>
            <a:r>
              <a:rPr lang="uk-UA" sz="1400" dirty="0" smtClean="0">
                <a:latin typeface="Arial Narrow" panose="020B0606020202030204" pitchFamily="34" charset="0"/>
              </a:rPr>
              <a:t> </a:t>
            </a:r>
            <a:r>
              <a:rPr lang="uk-UA" sz="1400" dirty="0" err="1" smtClean="0">
                <a:latin typeface="Arial Narrow" panose="020B0606020202030204" pitchFamily="34" charset="0"/>
              </a:rPr>
              <a:t>загруженности</a:t>
            </a:r>
            <a:r>
              <a:rPr lang="uk-UA" sz="1400" dirty="0" smtClean="0">
                <a:latin typeface="Arial Narrow" panose="020B0606020202030204" pitchFamily="34" charset="0"/>
              </a:rPr>
              <a:t> </a:t>
            </a:r>
            <a:r>
              <a:rPr lang="uk-UA" sz="1400" dirty="0" err="1" smtClean="0">
                <a:latin typeface="Arial Narrow" panose="020B0606020202030204" pitchFamily="34" charset="0"/>
              </a:rPr>
              <a:t>элемента</a:t>
            </a:r>
            <a:r>
              <a:rPr lang="uk-UA" sz="1400" dirty="0" smtClean="0">
                <a:latin typeface="Arial Narrow" panose="020B0606020202030204" pitchFamily="34" charset="0"/>
              </a:rPr>
              <a:t> – </a:t>
            </a:r>
            <a:r>
              <a:rPr lang="uk-UA" sz="1400" dirty="0" err="1" smtClean="0">
                <a:latin typeface="Arial Narrow" panose="020B0606020202030204" pitchFamily="34" charset="0"/>
              </a:rPr>
              <a:t>использование</a:t>
            </a:r>
            <a:r>
              <a:rPr lang="uk-UA" sz="1400" dirty="0" smtClean="0">
                <a:latin typeface="Arial Narrow" panose="020B0606020202030204" pitchFamily="34" charset="0"/>
              </a:rPr>
              <a:t> </a:t>
            </a:r>
            <a:r>
              <a:rPr lang="uk-UA" sz="1400" dirty="0" err="1" smtClean="0">
                <a:latin typeface="Arial Narrow" panose="020B0606020202030204" pitchFamily="34" charset="0"/>
              </a:rPr>
              <a:t>несущей</a:t>
            </a:r>
            <a:r>
              <a:rPr lang="uk-UA" sz="1400" dirty="0" smtClean="0">
                <a:latin typeface="Arial Narrow" panose="020B0606020202030204" pitchFamily="34" charset="0"/>
              </a:rPr>
              <a:t> </a:t>
            </a:r>
            <a:r>
              <a:rPr lang="uk-UA" sz="1400" dirty="0" err="1" smtClean="0">
                <a:latin typeface="Arial Narrow" panose="020B0606020202030204" pitchFamily="34" charset="0"/>
              </a:rPr>
              <a:t>способности</a:t>
            </a:r>
            <a:r>
              <a:rPr lang="uk-UA" sz="1400" dirty="0" smtClean="0">
                <a:latin typeface="Arial Narrow" panose="020B0606020202030204" pitchFamily="34" charset="0"/>
              </a:rPr>
              <a:t> </a:t>
            </a:r>
            <a:r>
              <a:rPr lang="uk-UA" sz="1400" dirty="0" err="1" smtClean="0">
                <a:latin typeface="Arial Narrow" panose="020B0606020202030204" pitchFamily="34" charset="0"/>
              </a:rPr>
              <a:t>элемента</a:t>
            </a:r>
            <a:r>
              <a:rPr lang="uk-UA" sz="1400" dirty="0" smtClean="0">
                <a:latin typeface="Arial Narrow" panose="020B0606020202030204" pitchFamily="34" charset="0"/>
              </a:rPr>
              <a:t> (</a:t>
            </a:r>
            <a:r>
              <a:rPr lang="uk-UA" sz="1400" dirty="0" err="1" smtClean="0">
                <a:latin typeface="Arial Narrow" panose="020B0606020202030204" pitchFamily="34" charset="0"/>
              </a:rPr>
              <a:t>внутренние</a:t>
            </a:r>
            <a:r>
              <a:rPr lang="uk-UA" sz="1400" dirty="0" smtClean="0">
                <a:latin typeface="Arial Narrow" panose="020B0606020202030204" pitchFamily="34" charset="0"/>
              </a:rPr>
              <a:t> </a:t>
            </a:r>
            <a:r>
              <a:rPr lang="uk-UA" sz="1400" dirty="0" err="1" smtClean="0">
                <a:latin typeface="Arial Narrow" panose="020B0606020202030204" pitchFamily="34" charset="0"/>
              </a:rPr>
              <a:t>усилия</a:t>
            </a:r>
            <a:r>
              <a:rPr lang="uk-UA" sz="1400" dirty="0" smtClean="0">
                <a:latin typeface="Arial Narrow" panose="020B0606020202030204" pitchFamily="34" charset="0"/>
              </a:rPr>
              <a:t> в </a:t>
            </a:r>
            <a:r>
              <a:rPr lang="uk-UA" sz="1400" dirty="0" err="1" smtClean="0">
                <a:latin typeface="Arial Narrow" panose="020B0606020202030204" pitchFamily="34" charset="0"/>
              </a:rPr>
              <a:t>сечении</a:t>
            </a:r>
            <a:r>
              <a:rPr lang="uk-UA" sz="1400" dirty="0" smtClean="0">
                <a:latin typeface="Arial Narrow" panose="020B0606020202030204" pitchFamily="34" charset="0"/>
              </a:rPr>
              <a:t>)</a:t>
            </a:r>
          </a:p>
          <a:p>
            <a:pPr marL="227013" indent="-227013" fontAlgn="t">
              <a:spcAft>
                <a:spcPts val="600"/>
              </a:spcAft>
              <a:buAutoNum type="arabicPeriod"/>
              <a:defRPr/>
            </a:pPr>
            <a:r>
              <a:rPr lang="uk-UA" sz="1400" dirty="0" smtClean="0">
                <a:latin typeface="Arial Narrow" panose="020B0606020202030204" pitchFamily="34" charset="0"/>
              </a:rPr>
              <a:t>От </a:t>
            </a:r>
            <a:r>
              <a:rPr lang="uk-UA" sz="1400" dirty="0" err="1" smtClean="0">
                <a:latin typeface="Arial Narrow" panose="020B0606020202030204" pitchFamily="34" charset="0"/>
              </a:rPr>
              <a:t>принятого</a:t>
            </a:r>
            <a:r>
              <a:rPr lang="uk-UA" sz="1400" dirty="0" smtClean="0">
                <a:latin typeface="Arial Narrow" panose="020B0606020202030204" pitchFamily="34" charset="0"/>
              </a:rPr>
              <a:t> </a:t>
            </a:r>
            <a:r>
              <a:rPr lang="uk-UA" sz="1400" dirty="0" err="1" smtClean="0">
                <a:latin typeface="Arial Narrow" panose="020B0606020202030204" pitchFamily="34" charset="0"/>
              </a:rPr>
              <a:t>сечения</a:t>
            </a:r>
            <a:r>
              <a:rPr lang="uk-UA" sz="1400" dirty="0" smtClean="0">
                <a:latin typeface="Arial Narrow" panose="020B0606020202030204" pitchFamily="34" charset="0"/>
              </a:rPr>
              <a:t> (</a:t>
            </a:r>
            <a:r>
              <a:rPr lang="uk-UA" sz="1400" dirty="0" err="1" smtClean="0">
                <a:latin typeface="Arial Narrow" panose="020B0606020202030204" pitchFamily="34" charset="0"/>
              </a:rPr>
              <a:t>класс</a:t>
            </a:r>
            <a:r>
              <a:rPr lang="uk-UA" sz="1400" dirty="0" smtClean="0">
                <a:latin typeface="Arial Narrow" panose="020B0606020202030204" pitchFamily="34" charset="0"/>
              </a:rPr>
              <a:t> </a:t>
            </a:r>
            <a:r>
              <a:rPr lang="uk-UA" sz="1400" dirty="0" err="1" smtClean="0">
                <a:latin typeface="Arial Narrow" panose="020B0606020202030204" pitchFamily="34" charset="0"/>
              </a:rPr>
              <a:t>сечения</a:t>
            </a:r>
            <a:r>
              <a:rPr lang="uk-UA" sz="1400" dirty="0" smtClean="0">
                <a:latin typeface="Arial Narrow" panose="020B0606020202030204" pitchFamily="34" charset="0"/>
              </a:rPr>
              <a:t>)</a:t>
            </a:r>
          </a:p>
          <a:p>
            <a:pPr marL="227013" indent="-227013" fontAlgn="t">
              <a:spcAft>
                <a:spcPts val="600"/>
              </a:spcAft>
              <a:buAutoNum type="arabicPeriod"/>
              <a:defRPr/>
            </a:pPr>
            <a:endParaRPr lang="uk-UA" sz="1400" dirty="0" smtClean="0">
              <a:latin typeface="Arial Narrow" panose="020B0606020202030204" pitchFamily="34" charset="0"/>
            </a:endParaRPr>
          </a:p>
        </p:txBody>
      </p:sp>
      <p:pic>
        <p:nvPicPr>
          <p:cNvPr id="12" name="Picture 10" descr="http://www.legendami.ru/bod/latin/image/1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3761"/>
            <a:ext cx="26447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58" y="1903983"/>
            <a:ext cx="35210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74175"/>
            <a:ext cx="1793336" cy="166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D:\USCC\2017____2017-08-29\2017-Семинары\2017-08-30-комитет по огнезащите\img-X6mQA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35720"/>
            <a:ext cx="18161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2" y="2925076"/>
            <a:ext cx="512540" cy="41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301256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2925" indent="-542925" fontAlgn="t">
              <a:defRPr/>
            </a:pPr>
            <a:r>
              <a:rPr lang="ru-RU" altLang="ru-RU" sz="1400" dirty="0">
                <a:latin typeface="Arial Narrow" panose="020B0606020202030204" pitchFamily="34" charset="0"/>
              </a:rPr>
              <a:t>з</a:t>
            </a:r>
            <a:r>
              <a:rPr lang="ru-RU" altLang="ru-RU" sz="1400" dirty="0" smtClean="0">
                <a:latin typeface="Arial Narrow" panose="020B0606020202030204" pitchFamily="34" charset="0"/>
              </a:rPr>
              <a:t>ависит от: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99542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Aft>
                <a:spcPts val="600"/>
              </a:spcAft>
            </a:pPr>
            <a:r>
              <a:rPr lang="ru-RU" altLang="ru-RU" sz="1600" b="1" dirty="0">
                <a:solidFill>
                  <a:srgbClr val="768FC8"/>
                </a:solidFill>
                <a:latin typeface="Arial Narrow" panose="020B0606020202030204" pitchFamily="34" charset="0"/>
              </a:rPr>
              <a:t>ДСТУ-Н Б В.2.6-211:2016 «</a:t>
            </a:r>
            <a:r>
              <a:rPr lang="uk-UA" altLang="ru-RU" sz="1600" b="1" dirty="0">
                <a:solidFill>
                  <a:srgbClr val="768FC8"/>
                </a:solidFill>
                <a:latin typeface="Arial Narrow" panose="020B0606020202030204" pitchFamily="34" charset="0"/>
              </a:rPr>
              <a:t>Проектування сталевих конструкцій. Розрахунок конструкцій на вогнестійкість»</a:t>
            </a:r>
            <a:endParaRPr lang="ru-RU" altLang="ru-RU" sz="1600" b="1" dirty="0">
              <a:solidFill>
                <a:srgbClr val="768FC8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232" y="2123178"/>
            <a:ext cx="11334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3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08103" y="-2258300"/>
            <a:ext cx="20436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408342" y="722634"/>
            <a:ext cx="1877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rgbClr val="768FC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Примеры расчета</a:t>
            </a:r>
            <a:endParaRPr lang="ru-RU" altLang="ru-RU" b="1" dirty="0">
              <a:solidFill>
                <a:srgbClr val="768FC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30"/>
          <p:cNvSpPr txBox="1">
            <a:spLocks noChangeArrowheads="1"/>
          </p:cNvSpPr>
          <p:nvPr/>
        </p:nvSpPr>
        <p:spPr bwMode="auto">
          <a:xfrm>
            <a:off x="408342" y="1026085"/>
            <a:ext cx="74760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Первые примеры расчета критической температуры стальных </a:t>
            </a:r>
            <a:r>
              <a:rPr lang="ru-RU" alt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элементов </a:t>
            </a: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(в соответствии с </a:t>
            </a:r>
            <a:r>
              <a:rPr lang="ru-RU" altLang="ru-RU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Еврокодами</a:t>
            </a: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) для различных стальных конструкций в 2014 год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35889"/>
            <a:ext cx="1743530" cy="2559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21952"/>
            <a:ext cx="3398697" cy="149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990" y="3755614"/>
            <a:ext cx="3210894" cy="47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42" y="1852248"/>
            <a:ext cx="3104458" cy="43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84135"/>
            <a:ext cx="1232912" cy="34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30" y="3388945"/>
            <a:ext cx="1179693" cy="36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314" y="2684140"/>
            <a:ext cx="3042367" cy="77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439307" y="205979"/>
            <a:ext cx="6552728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800" b="1" dirty="0" smtClean="0"/>
              <a:t>Расчет критических температур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0024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57646</TotalTime>
  <Words>1912</Words>
  <Application>Microsoft Office PowerPoint</Application>
  <PresentationFormat>Экран (16:9)</PresentationFormat>
  <Paragraphs>637</Paragraphs>
  <Slides>22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Оптимизация решений по огнезащите стальных конструкций Калафат Константин Валерьевич руководитель Комитета по огнезащите стальных конструкций </vt:lpstr>
      <vt:lpstr>Презентация PowerPoint</vt:lpstr>
      <vt:lpstr>Презентация PowerPoint</vt:lpstr>
      <vt:lpstr>Презентация PowerPoint</vt:lpstr>
      <vt:lpstr>Презентация PowerPoint</vt:lpstr>
      <vt:lpstr>Упрощение процедур по огнезащите</vt:lpstr>
      <vt:lpstr>Презентация PowerPoint</vt:lpstr>
      <vt:lpstr>Принцип определения критической температуры по ДСТУ </vt:lpstr>
      <vt:lpstr>Презентация PowerPoint</vt:lpstr>
      <vt:lpstr>Презентация PowerPoint</vt:lpstr>
      <vt:lpstr>Определение критической температуры SCAD </vt:lpstr>
      <vt:lpstr>Определение критической температуры Lira</vt:lpstr>
      <vt:lpstr>Презентация PowerPoint</vt:lpstr>
      <vt:lpstr>Презентация PowerPoint</vt:lpstr>
      <vt:lpstr>Презентация PowerPoint</vt:lpstr>
      <vt:lpstr>Презентация PowerPoint</vt:lpstr>
      <vt:lpstr>Инженерный центр УЦСС и  Комитет по огнезащите стальных конструкций </vt:lpstr>
      <vt:lpstr>Экономический эффект как результат консультаций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user4</dc:creator>
  <cp:lastModifiedBy>Андрей </cp:lastModifiedBy>
  <cp:revision>553</cp:revision>
  <dcterms:created xsi:type="dcterms:W3CDTF">2014-05-20T06:58:46Z</dcterms:created>
  <dcterms:modified xsi:type="dcterms:W3CDTF">2018-12-06T20:13:41Z</dcterms:modified>
</cp:coreProperties>
</file>